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  <p:sldMasterId id="2147483897" r:id="rId3"/>
    <p:sldMasterId id="2147483899" r:id="rId4"/>
  </p:sldMasterIdLst>
  <p:notesMasterIdLst>
    <p:notesMasterId r:id="rId54"/>
  </p:notesMasterIdLst>
  <p:handoutMasterIdLst>
    <p:handoutMasterId r:id="rId55"/>
  </p:handoutMasterIdLst>
  <p:sldIdLst>
    <p:sldId id="288" r:id="rId5"/>
    <p:sldId id="387" r:id="rId6"/>
    <p:sldId id="344" r:id="rId7"/>
    <p:sldId id="596" r:id="rId8"/>
    <p:sldId id="289" r:id="rId9"/>
    <p:sldId id="291" r:id="rId10"/>
    <p:sldId id="292" r:id="rId11"/>
    <p:sldId id="294" r:id="rId12"/>
    <p:sldId id="597" r:id="rId13"/>
    <p:sldId id="290" r:id="rId14"/>
    <p:sldId id="295" r:id="rId15"/>
    <p:sldId id="299" r:id="rId16"/>
    <p:sldId id="297" r:id="rId17"/>
    <p:sldId id="598" r:id="rId18"/>
    <p:sldId id="296" r:id="rId19"/>
    <p:sldId id="301" r:id="rId20"/>
    <p:sldId id="300" r:id="rId21"/>
    <p:sldId id="298" r:id="rId22"/>
    <p:sldId id="599" r:id="rId23"/>
    <p:sldId id="313" r:id="rId24"/>
    <p:sldId id="308" r:id="rId25"/>
    <p:sldId id="309" r:id="rId26"/>
    <p:sldId id="304" r:id="rId27"/>
    <p:sldId id="305" r:id="rId28"/>
    <p:sldId id="306" r:id="rId29"/>
    <p:sldId id="600" r:id="rId30"/>
    <p:sldId id="312" r:id="rId31"/>
    <p:sldId id="315" r:id="rId32"/>
    <p:sldId id="316" r:id="rId33"/>
    <p:sldId id="323" r:id="rId34"/>
    <p:sldId id="322" r:id="rId35"/>
    <p:sldId id="324" r:id="rId36"/>
    <p:sldId id="320" r:id="rId37"/>
    <p:sldId id="314" r:id="rId38"/>
    <p:sldId id="326" r:id="rId39"/>
    <p:sldId id="327" r:id="rId40"/>
    <p:sldId id="318" r:id="rId41"/>
    <p:sldId id="317" r:id="rId42"/>
    <p:sldId id="319" r:id="rId43"/>
    <p:sldId id="601" r:id="rId44"/>
    <p:sldId id="329" r:id="rId45"/>
    <p:sldId id="330" r:id="rId46"/>
    <p:sldId id="328" r:id="rId47"/>
    <p:sldId id="336" r:id="rId48"/>
    <p:sldId id="335" r:id="rId49"/>
    <p:sldId id="331" r:id="rId50"/>
    <p:sldId id="332" r:id="rId51"/>
    <p:sldId id="333" r:id="rId52"/>
    <p:sldId id="334" r:id="rId53"/>
  </p:sldIdLst>
  <p:sldSz cx="9144000" cy="6858000" type="screen4x3"/>
  <p:notesSz cx="6784975" cy="9921875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3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8C5A"/>
    <a:srgbClr val="00915D"/>
    <a:srgbClr val="0D4F3C"/>
    <a:srgbClr val="037C03"/>
    <a:srgbClr val="FFFFFF"/>
    <a:srgbClr val="800000"/>
    <a:srgbClr val="060165"/>
    <a:srgbClr val="006A42"/>
    <a:srgbClr val="0249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586" autoAdjust="0"/>
  </p:normalViewPr>
  <p:slideViewPr>
    <p:cSldViewPr>
      <p:cViewPr varScale="1">
        <p:scale>
          <a:sx n="153" d="100"/>
          <a:sy n="153" d="100"/>
        </p:scale>
        <p:origin x="144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-2976" y="-77"/>
      </p:cViewPr>
      <p:guideLst>
        <p:guide orient="horz" pos="3124"/>
        <p:guide pos="21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D04C2617-8B2B-14A4-7890-E490CA1C1A7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BB170C73-A867-D135-E090-E1822E7E6F67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4925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94599501-77EB-2113-9267-4DAC3211A28E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E6DAC829-6068-5F20-66A2-179E9BEF88F0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4925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anose="020B0604020202020204" pitchFamily="34" charset="0"/>
              </a:defRPr>
            </a:lvl1pPr>
          </a:lstStyle>
          <a:p>
            <a:fld id="{7A381A76-9D15-47F1-824E-5E26A48B64FA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51EF861B-B28A-A7FE-0A28-F719BE2BB27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632B70BB-2BF4-7B1B-9C29-0D2AD3C6E62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4925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509556E9-A2AB-A993-BE5A-024BC4C22EA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8AAF3708-14E9-8FF1-8F2A-D06143DBD6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4925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anose="020B0604020202020204" pitchFamily="34" charset="0"/>
              </a:defRPr>
            </a:lvl1pPr>
          </a:lstStyle>
          <a:p>
            <a:fld id="{18182567-388C-4D33-8B7B-A651F195F118}" type="slidenum">
              <a:rPr lang="de-DE" altLang="de-DE"/>
              <a:pPr/>
              <a:t>‹Nr.›</a:t>
            </a:fld>
            <a:endParaRPr lang="de-DE" altLang="de-DE"/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DD8465B4-4BEB-3FA1-5578-D0E2FB0A5E2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38688"/>
            <a:ext cx="4972050" cy="441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Klicken Sie, um die Formate des Vorlagentextes zu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8199" name="Rectangle 7">
            <a:extLst>
              <a:ext uri="{FF2B5EF4-FFF2-40B4-BE49-F238E27FC236}">
                <a16:creationId xmlns:a16="http://schemas.microsoft.com/office/drawing/2014/main" id="{BDBCBCAF-13E3-5F15-9012-7ACC75CA448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69975" y="887413"/>
            <a:ext cx="4645025" cy="348456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5">
            <a:extLst>
              <a:ext uri="{FF2B5EF4-FFF2-40B4-BE49-F238E27FC236}">
                <a16:creationId xmlns:a16="http://schemas.microsoft.com/office/drawing/2014/main" id="{CAB5EC0A-C9CC-A6BA-EE54-8860552589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FA95FD-393F-42A8-A207-199B4A6476FA}" type="slidenum">
              <a:rPr kumimoji="0" lang="de-DE" altLang="de-DE" sz="1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7620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DE" altLang="de-DE" sz="10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55ADAD09-5AD8-D6A8-82FA-8696898FF3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1225" y="744538"/>
            <a:ext cx="4962525" cy="3722687"/>
          </a:xfrm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6CD01483-3634-269A-689A-A2F198F34B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3288"/>
            <a:ext cx="5426075" cy="4464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914400" eaLnBrk="1" hangingPunct="1"/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59278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5720" y="150795"/>
            <a:ext cx="5554663" cy="706437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600"/>
            </a:lvl2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50474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289439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6122548F-DB6D-8F3A-7154-540335541CE7}"/>
              </a:ext>
            </a:extLst>
          </p:cNvPr>
          <p:cNvSpPr txBox="1"/>
          <p:nvPr userDrawn="1"/>
        </p:nvSpPr>
        <p:spPr>
          <a:xfrm>
            <a:off x="7667625" y="4508500"/>
            <a:ext cx="1441450" cy="185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de-DE" sz="600" dirty="0">
                <a:latin typeface="+mj-lt"/>
              </a:rPr>
              <a:t>© Copyright 2024 anderScore GmbH</a:t>
            </a:r>
          </a:p>
        </p:txBody>
      </p:sp>
    </p:spTree>
    <p:extLst>
      <p:ext uri="{BB962C8B-B14F-4D97-AF65-F5344CB8AC3E}">
        <p14:creationId xmlns:p14="http://schemas.microsoft.com/office/powerpoint/2010/main" val="1327672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5720" y="150795"/>
            <a:ext cx="5554663" cy="706437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spcAft>
                <a:spcPts val="0"/>
              </a:spcAft>
              <a:defRPr sz="2000"/>
            </a:lvl1pPr>
            <a:lvl2pPr>
              <a:spcBef>
                <a:spcPts val="600"/>
              </a:spcBef>
              <a:spcAft>
                <a:spcPts val="0"/>
              </a:spcAft>
              <a:defRPr sz="1600"/>
            </a:lvl2pPr>
            <a:lvl3pPr>
              <a:spcBef>
                <a:spcPts val="600"/>
              </a:spcBef>
              <a:spcAft>
                <a:spcPts val="0"/>
              </a:spcAft>
              <a:defRPr/>
            </a:lvl3pPr>
            <a:lvl4pPr>
              <a:spcBef>
                <a:spcPts val="600"/>
              </a:spcBef>
              <a:spcAft>
                <a:spcPts val="0"/>
              </a:spcAft>
              <a:defRPr/>
            </a:lvl4pPr>
            <a:lvl5pPr>
              <a:spcBef>
                <a:spcPts val="60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142694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239196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5720" y="150795"/>
            <a:ext cx="5554663" cy="706437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1624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540091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hyperlink" Target="http://www.brockhaus-ag.de/" TargetMode="Externa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hyperlink" Target="http://www.brockhaus-ag.de/" TargetMode="Externa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hyperlink" Target="http://www.brockhaus-ag.de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Rectangle 47">
            <a:extLst>
              <a:ext uri="{FF2B5EF4-FFF2-40B4-BE49-F238E27FC236}">
                <a16:creationId xmlns:a16="http://schemas.microsoft.com/office/drawing/2014/main" id="{BAECF73F-51DF-FDBE-6AE5-F37C2B1BD4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0D4F3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5F4B649-D280-50F3-C67E-6AAA9D00B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457200"/>
            <a:ext cx="895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84F4050C-4DDC-EEE7-1F55-0CF6892CB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6113" y="6615113"/>
            <a:ext cx="812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/>
          <a:p>
            <a:pPr algn="ctr">
              <a:defRPr/>
            </a:pPr>
            <a:fld id="{61B3D086-5D28-4B67-8868-985D0752D18E}" type="datetime1">
              <a:rPr lang="de-DE" sz="1000">
                <a:solidFill>
                  <a:schemeClr val="bg1"/>
                </a:solidFill>
                <a:latin typeface="Arial" charset="0"/>
              </a:rPr>
              <a:pPr algn="ctr">
                <a:defRPr/>
              </a:pPr>
              <a:t>10.06.2024</a:t>
            </a:fld>
            <a:endParaRPr lang="de-DE" sz="10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F275FE2A-62CE-89A3-6F74-188DBF772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8975" y="6515100"/>
            <a:ext cx="4397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412D5C9A-5062-4B85-AFEB-13425A69A721}" type="slidenum">
              <a:rPr lang="de-DE" altLang="de-DE" sz="1000">
                <a:solidFill>
                  <a:schemeClr val="bg1"/>
                </a:solidFill>
                <a:latin typeface="Arial" panose="020B0604020202020204" pitchFamily="34" charset="0"/>
              </a:rPr>
              <a:pPr algn="r"/>
              <a:t>‹Nr.›</a:t>
            </a:fld>
            <a:endParaRPr lang="de-DE" altLang="de-DE" sz="10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9">
            <a:extLst>
              <a:ext uri="{FF2B5EF4-FFF2-40B4-BE49-F238E27FC236}">
                <a16:creationId xmlns:a16="http://schemas.microsoft.com/office/drawing/2014/main" id="{2C8B5109-8C77-C5A8-61F4-5A9D9A7198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3213" y="981075"/>
            <a:ext cx="8516937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Klicken Sie,  um die Formate des Vorlagentextes zu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48" name="Text Box 24">
            <a:extLst>
              <a:ext uri="{FF2B5EF4-FFF2-40B4-BE49-F238E27FC236}">
                <a16:creationId xmlns:a16="http://schemas.microsoft.com/office/drawing/2014/main" id="{F1840321-693F-91D3-D149-F3E33CC4D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6429375"/>
            <a:ext cx="3035300" cy="4270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 err="1">
                <a:solidFill>
                  <a:schemeClr val="bg1"/>
                </a:solidFill>
                <a:latin typeface="Arial" charset="0"/>
              </a:rPr>
              <a:t>anderScore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GmbH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Frankenwerft 35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50667 Köln</a:t>
            </a:r>
          </a:p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&lt;Autor&gt;</a:t>
            </a:r>
          </a:p>
        </p:txBody>
      </p:sp>
      <p:sp>
        <p:nvSpPr>
          <p:cNvPr id="1054" name="Text Box 30">
            <a:extLst>
              <a:ext uri="{FF2B5EF4-FFF2-40B4-BE49-F238E27FC236}">
                <a16:creationId xmlns:a16="http://schemas.microsoft.com/office/drawing/2014/main" id="{9346920B-D70B-3A57-06DF-529E53795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2913" y="6424613"/>
            <a:ext cx="1163637" cy="2460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&lt;Dateiname&gt;.</a:t>
            </a:r>
            <a:r>
              <a:rPr lang="de-DE" sz="1000" dirty="0" err="1">
                <a:solidFill>
                  <a:schemeClr val="bg1"/>
                </a:solidFill>
                <a:latin typeface="Arial" charset="0"/>
              </a:rPr>
              <a:t>ppt</a:t>
            </a:r>
            <a:endParaRPr lang="de-DE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1063" name="Rectangle 39">
            <a:hlinkClick r:id="rId4"/>
            <a:extLst>
              <a:ext uri="{FF2B5EF4-FFF2-40B4-BE49-F238E27FC236}">
                <a16:creationId xmlns:a16="http://schemas.microsoft.com/office/drawing/2014/main" id="{613611E0-DAA0-F230-CD0B-8592F147216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914775" y="3105150"/>
            <a:ext cx="9144000" cy="4619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64" name="Rectangle 40">
            <a:extLst>
              <a:ext uri="{FF2B5EF4-FFF2-40B4-BE49-F238E27FC236}">
                <a16:creationId xmlns:a16="http://schemas.microsoft.com/office/drawing/2014/main" id="{29E915F4-DDDF-F121-AC80-954D75E00D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5" name="Rectangle 41">
            <a:extLst>
              <a:ext uri="{FF2B5EF4-FFF2-40B4-BE49-F238E27FC236}">
                <a16:creationId xmlns:a16="http://schemas.microsoft.com/office/drawing/2014/main" id="{1AC20BC3-24D2-D550-0D11-5B051D92208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6" name="Rectangle 42">
            <a:extLst>
              <a:ext uri="{FF2B5EF4-FFF2-40B4-BE49-F238E27FC236}">
                <a16:creationId xmlns:a16="http://schemas.microsoft.com/office/drawing/2014/main" id="{492F53AD-7BED-DC98-EB8F-A0EE8D11CB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pic>
        <p:nvPicPr>
          <p:cNvPr id="1037" name="713fdfc0-1a72-49da-bd13-b47278f75372" descr="EAF3711E-BEB0-47E0-BD76-8002A3B4EEFA@localdomain">
            <a:extLst>
              <a:ext uri="{FF2B5EF4-FFF2-40B4-BE49-F238E27FC236}">
                <a16:creationId xmlns:a16="http://schemas.microsoft.com/office/drawing/2014/main" id="{4AE00106-8F78-C96F-8B30-D2683A6B8A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43" descr="_anderScore-Logo_2773x575_new">
            <a:extLst>
              <a:ext uri="{FF2B5EF4-FFF2-40B4-BE49-F238E27FC236}">
                <a16:creationId xmlns:a16="http://schemas.microsoft.com/office/drawing/2014/main" id="{CC9E1C11-27DD-E217-D73D-AA9C236B0D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231775"/>
            <a:ext cx="2754312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9" name="Rectangle 45">
            <a:extLst>
              <a:ext uri="{FF2B5EF4-FFF2-40B4-BE49-F238E27FC236}">
                <a16:creationId xmlns:a16="http://schemas.microsoft.com/office/drawing/2014/main" id="{ECFE2338-BCA1-E902-1A46-C4FCCF006F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3213" y="115888"/>
            <a:ext cx="5554662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903" r:id="rId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7">
            <a:extLst>
              <a:ext uri="{FF2B5EF4-FFF2-40B4-BE49-F238E27FC236}">
                <a16:creationId xmlns:a16="http://schemas.microsoft.com/office/drawing/2014/main" id="{4D35DA86-B4BB-2584-B461-44E862DDDE3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01838"/>
            <a:ext cx="9144000" cy="245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83" name="Rectangle 11">
            <a:extLst>
              <a:ext uri="{FF2B5EF4-FFF2-40B4-BE49-F238E27FC236}">
                <a16:creationId xmlns:a16="http://schemas.microsoft.com/office/drawing/2014/main" id="{968E4FCC-BFE2-C5FE-B99E-AD505999C9E6}"/>
              </a:ext>
            </a:extLst>
          </p:cNvPr>
          <p:cNvSpPr>
            <a:spLocks noChangeArrowheads="1"/>
          </p:cNvSpPr>
          <p:nvPr userDrawn="1"/>
        </p:nvSpPr>
        <p:spPr bwMode="auto">
          <a:xfrm rot="20291916" flipV="1">
            <a:off x="5889625" y="4484688"/>
            <a:ext cx="73025" cy="698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79884" name="Rectangle 12">
            <a:extLst>
              <a:ext uri="{FF2B5EF4-FFF2-40B4-BE49-F238E27FC236}">
                <a16:creationId xmlns:a16="http://schemas.microsoft.com/office/drawing/2014/main" id="{250C61B2-2B35-A539-A9AE-1C8E086EC10D}"/>
              </a:ext>
            </a:extLst>
          </p:cNvPr>
          <p:cNvSpPr>
            <a:spLocks noChangeArrowheads="1"/>
          </p:cNvSpPr>
          <p:nvPr userDrawn="1"/>
        </p:nvSpPr>
        <p:spPr bwMode="auto">
          <a:xfrm rot="-922424">
            <a:off x="5884863" y="4489450"/>
            <a:ext cx="73025" cy="714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pic>
        <p:nvPicPr>
          <p:cNvPr id="2053" name="Picture 13">
            <a:extLst>
              <a:ext uri="{FF2B5EF4-FFF2-40B4-BE49-F238E27FC236}">
                <a16:creationId xmlns:a16="http://schemas.microsoft.com/office/drawing/2014/main" id="{C2AA9C0A-9353-DC7C-8B36-9A1C13E55B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620713"/>
            <a:ext cx="33813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77A5FA4-4CA9-715B-7152-68BE18CA531B}"/>
              </a:ext>
            </a:extLst>
          </p:cNvPr>
          <p:cNvSpPr txBox="1"/>
          <p:nvPr userDrawn="1"/>
        </p:nvSpPr>
        <p:spPr>
          <a:xfrm>
            <a:off x="7667625" y="4508500"/>
            <a:ext cx="1441450" cy="185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de-DE" sz="600" dirty="0">
                <a:latin typeface="+mj-lt"/>
              </a:rPr>
              <a:t>© Copyright 2024 anderScore GmbH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Rectangle 47">
            <a:extLst>
              <a:ext uri="{FF2B5EF4-FFF2-40B4-BE49-F238E27FC236}">
                <a16:creationId xmlns:a16="http://schemas.microsoft.com/office/drawing/2014/main" id="{BAECF73F-51DF-FDBE-6AE5-F37C2B1BD4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0D4F3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5F4B649-D280-50F3-C67E-6AAA9D00B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457200"/>
            <a:ext cx="895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84F4050C-4DDC-EEE7-1F55-0CF6892CB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6113" y="6615113"/>
            <a:ext cx="812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/>
          <a:p>
            <a:pPr algn="ctr">
              <a:defRPr/>
            </a:pPr>
            <a:fld id="{61B3D086-5D28-4B67-8868-985D0752D18E}" type="datetime1">
              <a:rPr lang="de-DE" sz="1000">
                <a:solidFill>
                  <a:schemeClr val="bg1"/>
                </a:solidFill>
                <a:latin typeface="Arial" charset="0"/>
              </a:rPr>
              <a:pPr algn="ctr">
                <a:defRPr/>
              </a:pPr>
              <a:t>10.06.2024</a:t>
            </a:fld>
            <a:endParaRPr lang="de-DE" sz="10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F275FE2A-62CE-89A3-6F74-188DBF772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8975" y="6515100"/>
            <a:ext cx="4397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412D5C9A-5062-4B85-AFEB-13425A69A721}" type="slidenum">
              <a:rPr lang="de-DE" altLang="de-DE" sz="1000">
                <a:solidFill>
                  <a:schemeClr val="bg1"/>
                </a:solidFill>
                <a:latin typeface="Arial" panose="020B0604020202020204" pitchFamily="34" charset="0"/>
              </a:rPr>
              <a:pPr algn="r"/>
              <a:t>‹Nr.›</a:t>
            </a:fld>
            <a:endParaRPr lang="de-DE" altLang="de-DE" sz="1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9">
            <a:extLst>
              <a:ext uri="{FF2B5EF4-FFF2-40B4-BE49-F238E27FC236}">
                <a16:creationId xmlns:a16="http://schemas.microsoft.com/office/drawing/2014/main" id="{2C8B5109-8C77-C5A8-61F4-5A9D9A7198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3213" y="981075"/>
            <a:ext cx="8516937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Klicken Sie,  um die Formate des Vorlagentextes zu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48" name="Text Box 24">
            <a:extLst>
              <a:ext uri="{FF2B5EF4-FFF2-40B4-BE49-F238E27FC236}">
                <a16:creationId xmlns:a16="http://schemas.microsoft.com/office/drawing/2014/main" id="{F1840321-693F-91D3-D149-F3E33CC4D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6429375"/>
            <a:ext cx="3035300" cy="4270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 err="1">
                <a:solidFill>
                  <a:schemeClr val="bg1"/>
                </a:solidFill>
                <a:latin typeface="Arial" charset="0"/>
              </a:rPr>
              <a:t>anderScore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GmbH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Frankenwerft 35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50667 Köln</a:t>
            </a:r>
          </a:p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&lt;Autor&gt;</a:t>
            </a:r>
          </a:p>
        </p:txBody>
      </p:sp>
      <p:sp>
        <p:nvSpPr>
          <p:cNvPr id="1054" name="Text Box 30">
            <a:extLst>
              <a:ext uri="{FF2B5EF4-FFF2-40B4-BE49-F238E27FC236}">
                <a16:creationId xmlns:a16="http://schemas.microsoft.com/office/drawing/2014/main" id="{9346920B-D70B-3A57-06DF-529E53795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2913" y="6424613"/>
            <a:ext cx="1163637" cy="2460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&lt;Dateiname&gt;.</a:t>
            </a:r>
            <a:r>
              <a:rPr lang="de-DE" sz="1000" dirty="0" err="1">
                <a:solidFill>
                  <a:schemeClr val="bg1"/>
                </a:solidFill>
                <a:latin typeface="Arial" charset="0"/>
              </a:rPr>
              <a:t>ppt</a:t>
            </a:r>
            <a:endParaRPr lang="de-DE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1063" name="Rectangle 39">
            <a:hlinkClick r:id="rId4"/>
            <a:extLst>
              <a:ext uri="{FF2B5EF4-FFF2-40B4-BE49-F238E27FC236}">
                <a16:creationId xmlns:a16="http://schemas.microsoft.com/office/drawing/2014/main" id="{613611E0-DAA0-F230-CD0B-8592F147216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914775" y="3105150"/>
            <a:ext cx="9144000" cy="4619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64" name="Rectangle 40">
            <a:extLst>
              <a:ext uri="{FF2B5EF4-FFF2-40B4-BE49-F238E27FC236}">
                <a16:creationId xmlns:a16="http://schemas.microsoft.com/office/drawing/2014/main" id="{29E915F4-DDDF-F121-AC80-954D75E00D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5" name="Rectangle 41">
            <a:extLst>
              <a:ext uri="{FF2B5EF4-FFF2-40B4-BE49-F238E27FC236}">
                <a16:creationId xmlns:a16="http://schemas.microsoft.com/office/drawing/2014/main" id="{1AC20BC3-24D2-D550-0D11-5B051D92208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6" name="Rectangle 42">
            <a:extLst>
              <a:ext uri="{FF2B5EF4-FFF2-40B4-BE49-F238E27FC236}">
                <a16:creationId xmlns:a16="http://schemas.microsoft.com/office/drawing/2014/main" id="{492F53AD-7BED-DC98-EB8F-A0EE8D11CB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pic>
        <p:nvPicPr>
          <p:cNvPr id="1037" name="713fdfc0-1a72-49da-bd13-b47278f75372" descr="EAF3711E-BEB0-47E0-BD76-8002A3B4EEFA@localdomain">
            <a:extLst>
              <a:ext uri="{FF2B5EF4-FFF2-40B4-BE49-F238E27FC236}">
                <a16:creationId xmlns:a16="http://schemas.microsoft.com/office/drawing/2014/main" id="{4AE00106-8F78-C96F-8B30-D2683A6B8A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43" descr="_anderScore-Logo_2773x575_new">
            <a:extLst>
              <a:ext uri="{FF2B5EF4-FFF2-40B4-BE49-F238E27FC236}">
                <a16:creationId xmlns:a16="http://schemas.microsoft.com/office/drawing/2014/main" id="{CC9E1C11-27DD-E217-D73D-AA9C236B0D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231775"/>
            <a:ext cx="2754312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9" name="Rectangle 45">
            <a:extLst>
              <a:ext uri="{FF2B5EF4-FFF2-40B4-BE49-F238E27FC236}">
                <a16:creationId xmlns:a16="http://schemas.microsoft.com/office/drawing/2014/main" id="{ECFE2338-BCA1-E902-1A46-C4FCCF006F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3213" y="115888"/>
            <a:ext cx="5554662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718579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902" r:id="rId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Rectangle 47">
            <a:extLst>
              <a:ext uri="{FF2B5EF4-FFF2-40B4-BE49-F238E27FC236}">
                <a16:creationId xmlns:a16="http://schemas.microsoft.com/office/drawing/2014/main" id="{BAECF73F-51DF-FDBE-6AE5-F37C2B1BD4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0D4F3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5F4B649-D280-50F3-C67E-6AAA9D00B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457200"/>
            <a:ext cx="895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84F4050C-4DDC-EEE7-1F55-0CF6892CB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6113" y="6615113"/>
            <a:ext cx="812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/>
          <a:p>
            <a:pPr algn="ctr">
              <a:defRPr/>
            </a:pPr>
            <a:fld id="{61B3D086-5D28-4B67-8868-985D0752D18E}" type="datetime1">
              <a:rPr lang="de-DE" sz="1000">
                <a:solidFill>
                  <a:schemeClr val="bg1"/>
                </a:solidFill>
                <a:latin typeface="Arial" charset="0"/>
              </a:rPr>
              <a:pPr algn="ctr">
                <a:defRPr/>
              </a:pPr>
              <a:t>10.06.2024</a:t>
            </a:fld>
            <a:endParaRPr lang="de-DE" sz="10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F275FE2A-62CE-89A3-6F74-188DBF772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8975" y="6515100"/>
            <a:ext cx="4397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412D5C9A-5062-4B85-AFEB-13425A69A721}" type="slidenum">
              <a:rPr lang="de-DE" altLang="de-DE" sz="1000">
                <a:solidFill>
                  <a:schemeClr val="bg1"/>
                </a:solidFill>
                <a:latin typeface="Arial" panose="020B0604020202020204" pitchFamily="34" charset="0"/>
              </a:rPr>
              <a:pPr algn="r"/>
              <a:t>‹Nr.›</a:t>
            </a:fld>
            <a:endParaRPr lang="de-DE" altLang="de-DE" sz="10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9">
            <a:extLst>
              <a:ext uri="{FF2B5EF4-FFF2-40B4-BE49-F238E27FC236}">
                <a16:creationId xmlns:a16="http://schemas.microsoft.com/office/drawing/2014/main" id="{2C8B5109-8C77-C5A8-61F4-5A9D9A7198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3213" y="981075"/>
            <a:ext cx="8516937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Klicken Sie,  um die Formate des Vorlagentextes zu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1048" name="Text Box 24">
            <a:extLst>
              <a:ext uri="{FF2B5EF4-FFF2-40B4-BE49-F238E27FC236}">
                <a16:creationId xmlns:a16="http://schemas.microsoft.com/office/drawing/2014/main" id="{F1840321-693F-91D3-D149-F3E33CC4D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6429375"/>
            <a:ext cx="3035300" cy="4270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 err="1">
                <a:solidFill>
                  <a:schemeClr val="bg1"/>
                </a:solidFill>
                <a:latin typeface="Arial" charset="0"/>
              </a:rPr>
              <a:t>anderScore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GmbH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Frankenwerft 35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50667 Köln</a:t>
            </a:r>
          </a:p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&lt;Autor&gt;</a:t>
            </a:r>
          </a:p>
        </p:txBody>
      </p:sp>
      <p:sp>
        <p:nvSpPr>
          <p:cNvPr id="1054" name="Text Box 30">
            <a:extLst>
              <a:ext uri="{FF2B5EF4-FFF2-40B4-BE49-F238E27FC236}">
                <a16:creationId xmlns:a16="http://schemas.microsoft.com/office/drawing/2014/main" id="{9346920B-D70B-3A57-06DF-529E53795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2913" y="6424613"/>
            <a:ext cx="1891865" cy="24622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Tag-3_2_1-GitLab-Runner.ppt</a:t>
            </a:r>
            <a:endParaRPr lang="de-DE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1063" name="Rectangle 39">
            <a:hlinkClick r:id="rId4"/>
            <a:extLst>
              <a:ext uri="{FF2B5EF4-FFF2-40B4-BE49-F238E27FC236}">
                <a16:creationId xmlns:a16="http://schemas.microsoft.com/office/drawing/2014/main" id="{613611E0-DAA0-F230-CD0B-8592F147216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914775" y="3105150"/>
            <a:ext cx="9144000" cy="4619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64" name="Rectangle 40">
            <a:extLst>
              <a:ext uri="{FF2B5EF4-FFF2-40B4-BE49-F238E27FC236}">
                <a16:creationId xmlns:a16="http://schemas.microsoft.com/office/drawing/2014/main" id="{29E915F4-DDDF-F121-AC80-954D75E00D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5" name="Rectangle 41">
            <a:extLst>
              <a:ext uri="{FF2B5EF4-FFF2-40B4-BE49-F238E27FC236}">
                <a16:creationId xmlns:a16="http://schemas.microsoft.com/office/drawing/2014/main" id="{1AC20BC3-24D2-D550-0D11-5B051D92208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6" name="Rectangle 42">
            <a:extLst>
              <a:ext uri="{FF2B5EF4-FFF2-40B4-BE49-F238E27FC236}">
                <a16:creationId xmlns:a16="http://schemas.microsoft.com/office/drawing/2014/main" id="{492F53AD-7BED-DC98-EB8F-A0EE8D11CB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pic>
        <p:nvPicPr>
          <p:cNvPr id="1037" name="713fdfc0-1a72-49da-bd13-b47278f75372" descr="EAF3711E-BEB0-47E0-BD76-8002A3B4EEFA@localdomain">
            <a:extLst>
              <a:ext uri="{FF2B5EF4-FFF2-40B4-BE49-F238E27FC236}">
                <a16:creationId xmlns:a16="http://schemas.microsoft.com/office/drawing/2014/main" id="{4AE00106-8F78-C96F-8B30-D2683A6B8A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43" descr="_anderScore-Logo_2773x575_new">
            <a:extLst>
              <a:ext uri="{FF2B5EF4-FFF2-40B4-BE49-F238E27FC236}">
                <a16:creationId xmlns:a16="http://schemas.microsoft.com/office/drawing/2014/main" id="{CC9E1C11-27DD-E217-D73D-AA9C236B0D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231775"/>
            <a:ext cx="2754312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9" name="Rectangle 45">
            <a:extLst>
              <a:ext uri="{FF2B5EF4-FFF2-40B4-BE49-F238E27FC236}">
                <a16:creationId xmlns:a16="http://schemas.microsoft.com/office/drawing/2014/main" id="{ECFE2338-BCA1-E902-1A46-C4FCCF006F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3213" y="115888"/>
            <a:ext cx="5554662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528373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0" r:id="rId1"/>
    <p:sldLayoutId id="2147483901" r:id="rId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2400">
          <a:solidFill>
            <a:schemeClr val="tx1"/>
          </a:solidFill>
          <a:latin typeface="+mn-lt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E4B2C6CD-AD60-3C79-94C5-A3C58293BC9E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 bwMode="auto">
          <a:xfrm>
            <a:off x="468313" y="2562225"/>
            <a:ext cx="4967287" cy="93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eaLnBrk="1" hangingPunct="1"/>
            <a:r>
              <a:rPr lang="de-DE" altLang="de-DE" dirty="0" err="1"/>
              <a:t>GitLab</a:t>
            </a:r>
            <a:endParaRPr lang="de-DE" altLang="de-DE" dirty="0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89107976-89BA-B819-B0F4-5904DD4F4AAC}"/>
              </a:ext>
            </a:extLst>
          </p:cNvPr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468313" y="4462463"/>
            <a:ext cx="21590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r>
              <a:rPr lang="de-DE" altLang="de-DE" sz="1600"/>
              <a:t>&lt;Datum, Autor&gt;</a:t>
            </a:r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4D866AF1-CD71-C1C5-56DD-B2E98E0201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49275"/>
            <a:ext cx="4032250" cy="93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de-DE" altLang="de-DE" sz="4400">
                <a:solidFill>
                  <a:schemeClr val="tx2"/>
                </a:solidFill>
                <a:latin typeface="Arial" panose="020B0604020202020204" pitchFamily="34" charset="0"/>
              </a:rPr>
              <a:t>&lt;Kundenlogo&gt;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Startseite &amp; Projekte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DF12997-C5C2-DD35-C3EF-B34F5BD3F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72" y="1148365"/>
            <a:ext cx="8676456" cy="508894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Startseite &amp; Projekte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00D2F7C-7231-DD04-3183-007510912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1" y="1152757"/>
            <a:ext cx="8719197" cy="515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036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Startseite &amp; Projekte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1BC4A0E-E6D4-C72F-56DA-E53AAEC51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58" y="1144443"/>
            <a:ext cx="8660481" cy="516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198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Neues Projekt erstellen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URL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Project URL + Project </a:t>
            </a:r>
            <a:r>
              <a:rPr lang="de-DE" altLang="de-DE" dirty="0" err="1"/>
              <a:t>Slug</a:t>
            </a:r>
            <a:r>
              <a:rPr lang="de-DE" altLang="de-DE" dirty="0"/>
              <a:t> bestimmen die Projekt URL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Visibility</a:t>
            </a:r>
            <a:r>
              <a:rPr lang="de-DE" altLang="de-DE" dirty="0"/>
              <a:t> Level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Bestimmt User Zugriff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Internal als Option bei eigenen </a:t>
            </a:r>
            <a:r>
              <a:rPr lang="de-DE" altLang="de-DE" dirty="0" err="1"/>
              <a:t>GitLab</a:t>
            </a:r>
            <a:r>
              <a:rPr lang="de-DE" altLang="de-DE" dirty="0"/>
              <a:t> Instanzen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Project </a:t>
            </a:r>
            <a:r>
              <a:rPr lang="de-DE" altLang="de-DE" dirty="0" err="1"/>
              <a:t>Configuration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Mit README wird erste Datei und initialer Commit angelegt</a:t>
            </a:r>
          </a:p>
          <a:p>
            <a:pPr marL="857250" lvl="1"/>
            <a:r>
              <a:rPr lang="de-DE" altLang="de-DE" dirty="0"/>
              <a:t>Ermöglicht direktes </a:t>
            </a:r>
            <a:r>
              <a:rPr lang="de-DE" altLang="de-DE" dirty="0" err="1"/>
              <a:t>Clonen</a:t>
            </a:r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Startseite &amp; Projekte</a:t>
            </a:r>
          </a:p>
        </p:txBody>
      </p:sp>
    </p:spTree>
    <p:extLst>
      <p:ext uri="{BB962C8B-B14F-4D97-AF65-F5344CB8AC3E}">
        <p14:creationId xmlns:p14="http://schemas.microsoft.com/office/powerpoint/2010/main" val="174132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/>
              <a:t>Groups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2728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Groups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095DE4F-469B-690E-E7F3-963642817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59" y="1131142"/>
            <a:ext cx="8743481" cy="517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185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Gruppen zur Verwaltung von einem oder</a:t>
            </a:r>
            <a:br>
              <a:rPr lang="de-DE" altLang="de-DE" dirty="0"/>
            </a:br>
            <a:r>
              <a:rPr lang="de-DE" altLang="de-DE" dirty="0"/>
              <a:t>mehreren Projekten gleichzeitig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Projekte innerhalt von Gruppen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Befinden diese sich im Namespace der Gruppe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Verwaltung von Rechten auf Gruppenebene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Mitglieder erhalten Zugriff auf alle Projekte innerhalb einer Gruppe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Können zur Kommunikation verwendet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Abrufen von gruppenspezifischen Statistiken und Aktivitäten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Können in Untergruppen aufgeteilt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Gruppeneinteilungen und Strukturen auf individuelle Bedürfnisse anpassbar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Groups</a:t>
            </a:r>
          </a:p>
        </p:txBody>
      </p:sp>
    </p:spTree>
    <p:extLst>
      <p:ext uri="{BB962C8B-B14F-4D97-AF65-F5344CB8AC3E}">
        <p14:creationId xmlns:p14="http://schemas.microsoft.com/office/powerpoint/2010/main" val="1007438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Groups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FAE0FAA-CC78-8E56-FD48-C793C5EDE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3" y="1052736"/>
            <a:ext cx="6963781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1414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42E3C83-7308-EBA4-A4BD-427C3E1BC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00808"/>
            <a:ext cx="8136904" cy="4680520"/>
          </a:xfrm>
          <a:prstGeom prst="rect">
            <a:avLst/>
          </a:prstGeom>
        </p:spPr>
      </p:pic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/>
            <a:r>
              <a:rPr lang="de-DE" altLang="de-DE" dirty="0"/>
              <a:t>Anlegen eines Projektes innerhalb einer Gruppe über Button </a:t>
            </a:r>
            <a:br>
              <a:rPr lang="de-DE" altLang="de-DE" dirty="0"/>
            </a:br>
            <a:r>
              <a:rPr lang="de-DE" altLang="de-DE" dirty="0"/>
              <a:t>„New Project“ auf Startseite/Gruppenseite</a:t>
            </a:r>
          </a:p>
          <a:p>
            <a:pPr marL="857250" lvl="1"/>
            <a:endParaRPr lang="de-DE" altLang="de-DE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Groups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8CE2FFE2-B715-19E4-3F4B-0360AC19EFE1}"/>
              </a:ext>
            </a:extLst>
          </p:cNvPr>
          <p:cNvSpPr/>
          <p:nvPr/>
        </p:nvSpPr>
        <p:spPr bwMode="auto">
          <a:xfrm>
            <a:off x="1979712" y="3933056"/>
            <a:ext cx="1440160" cy="432048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568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 err="1"/>
              <a:t>Clonen</a:t>
            </a:r>
            <a:r>
              <a:rPr lang="de-DE" cap="none" dirty="0"/>
              <a:t> von Projekten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3312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de-DE" altLang="de-DE" sz="18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1 – Einführung in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 und </a:t>
            </a:r>
            <a:r>
              <a:rPr lang="de-DE" altLang="de-DE" sz="1800" b="1" dirty="0" err="1"/>
              <a:t>GitLab</a:t>
            </a:r>
            <a:r>
              <a:rPr lang="de-DE" altLang="de-DE" sz="1800" b="1" dirty="0"/>
              <a:t>,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-Workflow im Team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Einführung &amp; Kursüberblick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Grundlagen von </a:t>
            </a:r>
            <a:r>
              <a:rPr lang="de-DE" altLang="de-DE" sz="1400" dirty="0" err="1"/>
              <a:t>Git</a:t>
            </a:r>
            <a:r>
              <a:rPr lang="de-DE" altLang="de-DE" sz="1400" dirty="0"/>
              <a:t> und </a:t>
            </a:r>
            <a:r>
              <a:rPr lang="de-DE" altLang="de-DE" sz="1400" dirty="0" err="1"/>
              <a:t>GitLab</a:t>
            </a:r>
            <a:endParaRPr lang="de-DE" altLang="de-DE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 </a:t>
            </a:r>
            <a:r>
              <a:rPr lang="de-DE" altLang="de-DE" sz="1400" dirty="0" err="1"/>
              <a:t>Rebase</a:t>
            </a:r>
            <a:r>
              <a:rPr lang="de-DE" altLang="de-DE" sz="1400" dirty="0"/>
              <a:t> &amp; </a:t>
            </a:r>
            <a:r>
              <a:rPr lang="de-DE" altLang="de-DE" sz="1400" dirty="0" err="1"/>
              <a:t>Merge</a:t>
            </a:r>
            <a:r>
              <a:rPr lang="de-DE" altLang="de-DE" sz="1400" dirty="0"/>
              <a:t>-Strategien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-Workflow im Team</a:t>
            </a:r>
          </a:p>
          <a:p>
            <a:pPr lvl="1">
              <a:buFont typeface="Arial" panose="020B0604020202020204" pitchFamily="34" charset="0"/>
              <a:buChar char="•"/>
            </a:pPr>
            <a:endParaRPr lang="de-DE" altLang="de-DE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2 – Vertiefung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-Workflow, CI/CD &amp; </a:t>
            </a:r>
            <a:r>
              <a:rPr lang="de-DE" altLang="de-DE" sz="1800" b="1" dirty="0" err="1"/>
              <a:t>GitOps</a:t>
            </a:r>
            <a:endParaRPr lang="de-DE" altLang="de-DE" sz="18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Gitflow</a:t>
            </a:r>
            <a:r>
              <a:rPr lang="de-DE" altLang="de-DE" sz="1400" dirty="0"/>
              <a:t>-Workflow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Tags, Releases &amp; deren Verwaltung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Einführung in </a:t>
            </a:r>
            <a:r>
              <a:rPr lang="de-DE" altLang="de-DE" sz="1400" dirty="0" err="1"/>
              <a:t>GitLab</a:t>
            </a:r>
            <a:r>
              <a:rPr lang="de-DE" altLang="de-DE" sz="1400" dirty="0"/>
              <a:t> CI/CD &amp; </a:t>
            </a:r>
            <a:r>
              <a:rPr lang="de-DE" altLang="de-DE" sz="1400" dirty="0" err="1"/>
              <a:t>gitlab.yml</a:t>
            </a:r>
            <a:endParaRPr lang="de-DE" altLang="de-DE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Grundlagen von </a:t>
            </a:r>
            <a:r>
              <a:rPr lang="de-DE" altLang="de-DE" sz="1400" dirty="0" err="1"/>
              <a:t>GitOps</a:t>
            </a:r>
            <a:endParaRPr lang="de-DE" altLang="de-DE" sz="1400" dirty="0"/>
          </a:p>
          <a:p>
            <a:pPr lvl="1">
              <a:buFont typeface="Arial" panose="020B0604020202020204" pitchFamily="34" charset="0"/>
              <a:buChar char="•"/>
            </a:pPr>
            <a:endParaRPr lang="de-DE" altLang="de-DE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3 – Docker in der Entwicklung, </a:t>
            </a:r>
            <a:r>
              <a:rPr lang="de-DE" altLang="de-DE" sz="1800" b="1" dirty="0" err="1"/>
              <a:t>GitLab</a:t>
            </a:r>
            <a:r>
              <a:rPr lang="de-DE" altLang="de-DE" sz="1800" b="1" dirty="0"/>
              <a:t> CI und </a:t>
            </a:r>
            <a:r>
              <a:rPr lang="de-DE" altLang="de-DE" sz="1800" b="1" dirty="0" err="1"/>
              <a:t>Deployment</a:t>
            </a:r>
            <a:r>
              <a:rPr lang="de-DE" altLang="de-DE" sz="1800" b="1" dirty="0"/>
              <a:t>-Strategien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Lokale Entwicklung mit Docker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GitLab</a:t>
            </a:r>
            <a:r>
              <a:rPr lang="de-DE" altLang="de-DE" sz="1400" dirty="0"/>
              <a:t>-Runner &amp; Docker-Registry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Erstellen von Release- und </a:t>
            </a:r>
            <a:r>
              <a:rPr lang="de-DE" altLang="de-DE" sz="1400" dirty="0" err="1"/>
              <a:t>Tagged</a:t>
            </a:r>
            <a:r>
              <a:rPr lang="de-DE" altLang="de-DE" sz="1400" dirty="0"/>
              <a:t>-Images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Möglichkeiten des </a:t>
            </a:r>
            <a:r>
              <a:rPr lang="de-DE" altLang="de-DE" sz="1400" dirty="0" err="1"/>
              <a:t>Deployments</a:t>
            </a:r>
            <a:r>
              <a:rPr lang="de-DE" altLang="de-DE" sz="1400" dirty="0"/>
              <a:t> &amp; Verwaltung von Konfiguration</a:t>
            </a:r>
          </a:p>
          <a:p>
            <a:pPr lvl="1">
              <a:buFont typeface="Arial" panose="020B0604020202020204" pitchFamily="34" charset="0"/>
              <a:buChar char="•"/>
            </a:pPr>
            <a:endParaRPr lang="de-DE" altLang="de-DE" sz="1400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Agenda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FC582AE7-3AE8-D4FE-413A-CE00F3BB9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718" y="1340768"/>
            <a:ext cx="8736564" cy="4004555"/>
          </a:xfrm>
        </p:spPr>
      </p:pic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</p:spTree>
    <p:extLst>
      <p:ext uri="{BB962C8B-B14F-4D97-AF65-F5344CB8AC3E}">
        <p14:creationId xmlns:p14="http://schemas.microsoft.com/office/powerpoint/2010/main" val="39487223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5"/>
            <a:ext cx="8517259" cy="503709"/>
          </a:xfrm>
        </p:spPr>
        <p:txBody>
          <a:bodyPr/>
          <a:lstStyle/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In Projektübersicht </a:t>
            </a:r>
            <a:r>
              <a:rPr lang="de-DE" altLang="de-DE" b="1" dirty="0"/>
              <a:t>Code</a:t>
            </a:r>
            <a:r>
              <a:rPr lang="de-DE" altLang="de-DE" dirty="0"/>
              <a:t> auswählen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9B7996D-BBA7-3465-1416-538C8DCB4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24" y="1470466"/>
            <a:ext cx="7740352" cy="472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6007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5"/>
            <a:ext cx="8517259" cy="5256237"/>
          </a:xfrm>
        </p:spPr>
        <p:txBody>
          <a:bodyPr/>
          <a:lstStyle/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Clonen</a:t>
            </a:r>
            <a:r>
              <a:rPr lang="de-DE" altLang="de-DE" dirty="0"/>
              <a:t> mittels SSH Key oder über HTTPS möglich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Im gewünschten Zielverzeichnis den Befehl</a:t>
            </a:r>
            <a:br>
              <a:rPr lang="de-DE" altLang="de-DE" dirty="0"/>
            </a:b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clone</a:t>
            </a:r>
            <a:r>
              <a:rPr lang="de-DE" altLang="de-DE" dirty="0"/>
              <a:t> in Kombination mit der kopierten URL ausführen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Zum </a:t>
            </a:r>
            <a:r>
              <a:rPr lang="de-DE" altLang="de-DE" dirty="0" err="1"/>
              <a:t>Clonen</a:t>
            </a:r>
            <a:r>
              <a:rPr lang="de-DE" altLang="de-DE" dirty="0"/>
              <a:t> über SSH muss ein öffentlicher SSH Schlüssel hinterlegt werden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</p:spTree>
    <p:extLst>
      <p:ext uri="{BB962C8B-B14F-4D97-AF65-F5344CB8AC3E}">
        <p14:creationId xmlns:p14="http://schemas.microsoft.com/office/powerpoint/2010/main" val="2716222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SSH Keys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Verschlüsselten Kommunikation zwischen lokalem Repository und </a:t>
            </a:r>
            <a:r>
              <a:rPr lang="de-DE" altLang="de-DE" dirty="0" err="1"/>
              <a:t>GitLab</a:t>
            </a:r>
            <a:r>
              <a:rPr lang="de-DE" altLang="de-DE" dirty="0"/>
              <a:t> Server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Sinnvolle Alternative zur wiederholten Verwendung von Username und Passwort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Öffentlicher Schlüssel wird auf den </a:t>
            </a:r>
            <a:r>
              <a:rPr lang="de-DE" altLang="de-DE" dirty="0" err="1"/>
              <a:t>GitLab</a:t>
            </a:r>
            <a:r>
              <a:rPr lang="de-DE" altLang="de-DE" dirty="0"/>
              <a:t> Server hinterlegt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Privater Schlüssel verbleibt geschützt auf Endgerät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Unterstützte SSH Key Formate:</a:t>
            </a:r>
          </a:p>
          <a:p>
            <a:pPr marL="800100" lvl="1"/>
            <a:r>
              <a:rPr lang="de-DE" altLang="de-DE" dirty="0"/>
              <a:t>ED25519 (bevorzugt)</a:t>
            </a:r>
          </a:p>
          <a:p>
            <a:pPr marL="800100" lvl="1"/>
            <a:r>
              <a:rPr lang="de-DE" altLang="de-DE" dirty="0"/>
              <a:t>ECDSA</a:t>
            </a:r>
          </a:p>
          <a:p>
            <a:pPr marL="800100" lvl="1"/>
            <a:r>
              <a:rPr lang="de-DE" altLang="de-DE" dirty="0"/>
              <a:t>RSA (mind. 2048-bit)</a:t>
            </a:r>
          </a:p>
          <a:p>
            <a:pPr marL="800100" lvl="1"/>
            <a:r>
              <a:rPr lang="de-DE" altLang="de-DE" dirty="0"/>
              <a:t>DSA (nicht mehr empfohlen)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</p:spTree>
    <p:extLst>
      <p:ext uri="{BB962C8B-B14F-4D97-AF65-F5344CB8AC3E}">
        <p14:creationId xmlns:p14="http://schemas.microsoft.com/office/powerpoint/2010/main" val="8967183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SSH Schlüsselpaar generieren (ED25519)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Folgenden Befehl in Terminal ausführen: </a:t>
            </a:r>
            <a:br>
              <a:rPr lang="de-DE" altLang="de-DE" dirty="0"/>
            </a:br>
            <a:r>
              <a:rPr lang="de-DE" sz="2000" b="0" i="0" dirty="0" err="1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ssh-keygen</a:t>
            </a:r>
            <a:r>
              <a:rPr lang="de-DE" sz="2000" b="0" i="0" dirty="0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2000" b="1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-t</a:t>
            </a:r>
            <a:r>
              <a:rPr lang="de-DE" sz="2000" b="0" i="0" dirty="0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 ed25519 </a:t>
            </a:r>
            <a:r>
              <a:rPr lang="de-DE" sz="2000" b="1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-C</a:t>
            </a:r>
            <a:r>
              <a:rPr lang="de-DE" sz="2000" b="0" i="0" dirty="0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20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"&lt;</a:t>
            </a:r>
            <a:r>
              <a:rPr lang="de-DE" sz="2000" b="0" i="0" dirty="0" err="1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comment</a:t>
            </a:r>
            <a:r>
              <a:rPr lang="de-DE" sz="20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&gt;"</a:t>
            </a:r>
            <a:endParaRPr lang="de-DE" sz="2000" b="0" i="0" dirty="0">
              <a:solidFill>
                <a:srgbClr val="BA2121"/>
              </a:solidFill>
              <a:effectLst/>
            </a:endParaRP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Dateiname und Speicherort angeben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Passphrase für Schlüssel einrichten (optional)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Öffentlichen Schlüssel auf </a:t>
            </a:r>
            <a:r>
              <a:rPr lang="de-DE" altLang="de-DE" dirty="0" err="1"/>
              <a:t>GitLab</a:t>
            </a:r>
            <a:r>
              <a:rPr lang="de-DE" altLang="de-DE" dirty="0"/>
              <a:t> hochladen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Inhalt der erstellten .</a:t>
            </a:r>
            <a:r>
              <a:rPr lang="de-DE" altLang="de-DE" dirty="0" err="1"/>
              <a:t>pub</a:t>
            </a:r>
            <a:r>
              <a:rPr lang="de-DE" altLang="de-DE" dirty="0"/>
              <a:t> Datei kopieren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Navigieren </a:t>
            </a:r>
            <a:r>
              <a:rPr lang="de-DE" altLang="de-DE" b="1" dirty="0"/>
              <a:t>Startseite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 </a:t>
            </a:r>
            <a:r>
              <a:rPr lang="de-DE" altLang="de-DE" b="1" dirty="0">
                <a:sym typeface="Wingdings" panose="05000000000000000000" pitchFamily="2" charset="2"/>
              </a:rPr>
              <a:t>Avatar</a:t>
            </a:r>
            <a:r>
              <a:rPr lang="de-DE" altLang="de-DE" dirty="0">
                <a:sym typeface="Wingdings" panose="05000000000000000000" pitchFamily="2" charset="2"/>
              </a:rPr>
              <a:t>  </a:t>
            </a:r>
            <a:r>
              <a:rPr lang="de-DE" altLang="de-DE" b="1" dirty="0">
                <a:sym typeface="Wingdings" panose="05000000000000000000" pitchFamily="2" charset="2"/>
              </a:rPr>
              <a:t>Edit </a:t>
            </a:r>
            <a:r>
              <a:rPr lang="de-DE" altLang="de-DE" b="1" dirty="0" err="1">
                <a:sym typeface="Wingdings" panose="05000000000000000000" pitchFamily="2" charset="2"/>
              </a:rPr>
              <a:t>profile</a:t>
            </a:r>
            <a:r>
              <a:rPr lang="de-DE" altLang="de-DE" b="1" dirty="0">
                <a:sym typeface="Wingdings" panose="05000000000000000000" pitchFamily="2" charset="2"/>
              </a:rPr>
              <a:t> </a:t>
            </a:r>
            <a:r>
              <a:rPr lang="de-DE" altLang="de-DE" dirty="0">
                <a:sym typeface="Wingdings" panose="05000000000000000000" pitchFamily="2" charset="2"/>
              </a:rPr>
              <a:t> </a:t>
            </a:r>
            <a:r>
              <a:rPr lang="de-DE" altLang="de-DE" b="1" dirty="0">
                <a:sym typeface="Wingdings" panose="05000000000000000000" pitchFamily="2" charset="2"/>
              </a:rPr>
              <a:t>SSH Keys </a:t>
            </a:r>
            <a:r>
              <a:rPr lang="de-DE" altLang="de-DE" dirty="0">
                <a:sym typeface="Wingdings" panose="05000000000000000000" pitchFamily="2" charset="2"/>
              </a:rPr>
              <a:t>(Sidebar)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>
                <a:sym typeface="Wingdings" panose="05000000000000000000" pitchFamily="2" charset="2"/>
              </a:rPr>
              <a:t>Add </a:t>
            </a:r>
            <a:r>
              <a:rPr lang="de-DE" altLang="de-DE" b="1" dirty="0" err="1">
                <a:sym typeface="Wingdings" panose="05000000000000000000" pitchFamily="2" charset="2"/>
              </a:rPr>
              <a:t>new</a:t>
            </a:r>
            <a:r>
              <a:rPr lang="de-DE" altLang="de-DE" b="1" dirty="0">
                <a:sym typeface="Wingdings" panose="05000000000000000000" pitchFamily="2" charset="2"/>
              </a:rPr>
              <a:t> </a:t>
            </a:r>
            <a:r>
              <a:rPr lang="de-DE" altLang="de-DE" b="1" dirty="0" err="1">
                <a:sym typeface="Wingdings" panose="05000000000000000000" pitchFamily="2" charset="2"/>
              </a:rPr>
              <a:t>key</a:t>
            </a:r>
            <a:r>
              <a:rPr lang="de-DE" altLang="de-DE" b="1" dirty="0">
                <a:sym typeface="Wingdings" panose="05000000000000000000" pitchFamily="2" charset="2"/>
              </a:rPr>
              <a:t> </a:t>
            </a:r>
            <a:r>
              <a:rPr lang="de-DE" altLang="de-DE" dirty="0">
                <a:sym typeface="Wingdings" panose="05000000000000000000" pitchFamily="2" charset="2"/>
              </a:rPr>
              <a:t>auswählen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Öffentlichen Schlüssel in die </a:t>
            </a:r>
            <a:r>
              <a:rPr lang="de-DE" altLang="de-DE" dirty="0" err="1">
                <a:sym typeface="Wingdings" panose="05000000000000000000" pitchFamily="2" charset="2"/>
              </a:rPr>
              <a:t>Textbox</a:t>
            </a:r>
            <a:r>
              <a:rPr lang="de-DE" altLang="de-DE" dirty="0">
                <a:sym typeface="Wingdings" panose="05000000000000000000" pitchFamily="2" charset="2"/>
              </a:rPr>
              <a:t> kopieren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Optional </a:t>
            </a:r>
            <a:r>
              <a:rPr lang="de-DE" altLang="de-DE" b="1" dirty="0" err="1">
                <a:sym typeface="Wingdings" panose="05000000000000000000" pitchFamily="2" charset="2"/>
              </a:rPr>
              <a:t>Usage</a:t>
            </a:r>
            <a:r>
              <a:rPr lang="de-DE" altLang="de-DE" b="1" dirty="0">
                <a:sym typeface="Wingdings" panose="05000000000000000000" pitchFamily="2" charset="2"/>
              </a:rPr>
              <a:t> Type </a:t>
            </a:r>
            <a:r>
              <a:rPr lang="de-DE" altLang="de-DE" dirty="0">
                <a:sym typeface="Wingdings" panose="05000000000000000000" pitchFamily="2" charset="2"/>
              </a:rPr>
              <a:t>und </a:t>
            </a:r>
            <a:r>
              <a:rPr lang="de-DE" altLang="de-DE" b="1" dirty="0" err="1">
                <a:sym typeface="Wingdings" panose="05000000000000000000" pitchFamily="2" charset="2"/>
              </a:rPr>
              <a:t>Expiration</a:t>
            </a:r>
            <a:r>
              <a:rPr lang="de-DE" altLang="de-DE" b="1" dirty="0">
                <a:sym typeface="Wingdings" panose="05000000000000000000" pitchFamily="2" charset="2"/>
              </a:rPr>
              <a:t> Date </a:t>
            </a:r>
            <a:r>
              <a:rPr lang="de-DE" altLang="de-DE" dirty="0">
                <a:sym typeface="Wingdings" panose="05000000000000000000" pitchFamily="2" charset="2"/>
              </a:rPr>
              <a:t>festlegen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>
                <a:sym typeface="Wingdings" panose="05000000000000000000" pitchFamily="2" charset="2"/>
              </a:rPr>
              <a:t>Add </a:t>
            </a:r>
            <a:r>
              <a:rPr lang="de-DE" altLang="de-DE" b="1" dirty="0" err="1">
                <a:sym typeface="Wingdings" panose="05000000000000000000" pitchFamily="2" charset="2"/>
              </a:rPr>
              <a:t>key</a:t>
            </a:r>
            <a:r>
              <a:rPr lang="de-DE" altLang="de-DE" b="1" dirty="0">
                <a:sym typeface="Wingdings" panose="05000000000000000000" pitchFamily="2" charset="2"/>
              </a:rPr>
              <a:t> </a:t>
            </a:r>
            <a:r>
              <a:rPr lang="de-DE" altLang="de-DE" dirty="0">
                <a:sym typeface="Wingdings" panose="05000000000000000000" pitchFamily="2" charset="2"/>
              </a:rPr>
              <a:t>auswählen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</p:spTree>
    <p:extLst>
      <p:ext uri="{BB962C8B-B14F-4D97-AF65-F5344CB8AC3E}">
        <p14:creationId xmlns:p14="http://schemas.microsoft.com/office/powerpoint/2010/main" val="648541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03D89A-543B-2674-2A90-955EDB27C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883" y="1052736"/>
            <a:ext cx="7026234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6879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 err="1"/>
              <a:t>Planing</a:t>
            </a:r>
            <a:r>
              <a:rPr lang="de-DE" cap="none" dirty="0"/>
              <a:t> Tools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64650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981075"/>
            <a:ext cx="5904656" cy="5400675"/>
          </a:xfrm>
        </p:spPr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Issues</a:t>
            </a:r>
            <a:r>
              <a:rPr lang="de-DE" altLang="de-DE" dirty="0"/>
              <a:t> für verschiedene Aufgaben im Projekt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Issues</a:t>
            </a:r>
            <a:r>
              <a:rPr lang="de-DE" altLang="de-DE" dirty="0"/>
              <a:t> werden in der </a:t>
            </a:r>
            <a:r>
              <a:rPr lang="de-DE" altLang="de-DE" dirty="0" err="1"/>
              <a:t>Menübar</a:t>
            </a:r>
            <a:r>
              <a:rPr lang="de-DE" altLang="de-DE" dirty="0"/>
              <a:t> links sowohl als Shortcut als auch unter </a:t>
            </a:r>
            <a:r>
              <a:rPr lang="de-DE" altLang="de-DE" b="1" dirty="0"/>
              <a:t>Plan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</a:t>
            </a:r>
            <a:r>
              <a:rPr lang="de-DE" altLang="de-DE" dirty="0"/>
              <a:t> </a:t>
            </a:r>
            <a:r>
              <a:rPr lang="de-DE" altLang="de-DE" b="1" dirty="0" err="1"/>
              <a:t>Issues</a:t>
            </a:r>
            <a:r>
              <a:rPr lang="de-DE" altLang="de-DE" b="1" dirty="0"/>
              <a:t> </a:t>
            </a:r>
            <a:r>
              <a:rPr lang="de-DE" altLang="de-DE" dirty="0"/>
              <a:t>angezeigt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Issues</a:t>
            </a:r>
            <a:r>
              <a:rPr lang="de-DE" altLang="de-DE" dirty="0"/>
              <a:t> können mit Labels versehen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Eigene Labels </a:t>
            </a:r>
            <a:r>
              <a:rPr lang="de-DE" altLang="de-DE" dirty="0"/>
              <a:t>unter </a:t>
            </a:r>
            <a:r>
              <a:rPr lang="de-DE" altLang="de-DE" b="1" dirty="0"/>
              <a:t>Manage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 </a:t>
            </a:r>
            <a:r>
              <a:rPr lang="de-DE" altLang="de-DE" b="1" dirty="0">
                <a:sym typeface="Wingdings" panose="05000000000000000000" pitchFamily="2" charset="2"/>
              </a:rPr>
              <a:t>Labels</a:t>
            </a:r>
            <a:endParaRPr lang="de-DE" altLang="de-DE" dirty="0">
              <a:sym typeface="Wingdings" panose="05000000000000000000" pitchFamily="2" charset="2"/>
            </a:endParaRP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Default Set </a:t>
            </a:r>
            <a:r>
              <a:rPr lang="de-DE" altLang="de-DE" dirty="0"/>
              <a:t>unter </a:t>
            </a:r>
            <a:r>
              <a:rPr lang="de-DE" altLang="de-DE" b="1" dirty="0"/>
              <a:t>Manage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 </a:t>
            </a:r>
            <a:r>
              <a:rPr lang="de-DE" altLang="de-DE" b="1" dirty="0">
                <a:sym typeface="Wingdings" panose="05000000000000000000" pitchFamily="2" charset="2"/>
              </a:rPr>
              <a:t>Labels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Einzelne Listen für verschiedene Labels im </a:t>
            </a:r>
            <a:r>
              <a:rPr lang="de-DE" altLang="de-DE" dirty="0" err="1"/>
              <a:t>Issue</a:t>
            </a:r>
            <a:r>
              <a:rPr lang="de-DE" altLang="de-DE" dirty="0"/>
              <a:t>-Board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Labels können priorisiert werden </a:t>
            </a:r>
            <a:endParaRPr lang="de-DE" altLang="de-DE" b="1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7D8FF57-7CE3-A534-E484-B75BCD045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232" y="1124744"/>
            <a:ext cx="2160240" cy="498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0651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Labels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174F33C-6276-AE40-DD5D-41690A45A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96" y="1052736"/>
            <a:ext cx="8244408" cy="529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836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2D36394-6055-4832-A9D2-604DB6718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548437"/>
            <a:ext cx="8643774" cy="4832891"/>
          </a:xfrm>
          <a:prstGeom prst="rect">
            <a:avLst/>
          </a:prstGeom>
        </p:spPr>
      </p:pic>
      <p:sp>
        <p:nvSpPr>
          <p:cNvPr id="2" name="Inhaltsplatzhalter 18">
            <a:extLst>
              <a:ext uri="{FF2B5EF4-FFF2-40B4-BE49-F238E27FC236}">
                <a16:creationId xmlns:a16="http://schemas.microsoft.com/office/drawing/2014/main" id="{200CAB1A-FD42-E33B-9C71-730ED7BF6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6"/>
            <a:ext cx="8516937" cy="567362"/>
          </a:xfrm>
        </p:spPr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Neues </a:t>
            </a:r>
            <a:r>
              <a:rPr lang="de-DE" altLang="de-DE" b="1" dirty="0" err="1"/>
              <a:t>Issue</a:t>
            </a:r>
            <a:r>
              <a:rPr lang="de-DE" altLang="de-DE" b="1" dirty="0"/>
              <a:t> anlegen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449651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6">
            <a:extLst>
              <a:ext uri="{FF2B5EF4-FFF2-40B4-BE49-F238E27FC236}">
                <a16:creationId xmlns:a16="http://schemas.microsoft.com/office/drawing/2014/main" id="{BC4BC2CC-AA18-345B-63ED-7D24CA6BD3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15888"/>
            <a:ext cx="3409950" cy="706437"/>
          </a:xfrm>
        </p:spPr>
        <p:txBody>
          <a:bodyPr/>
          <a:lstStyle/>
          <a:p>
            <a:r>
              <a:rPr lang="de-DE" altLang="de-DE"/>
              <a:t>Inhalt</a:t>
            </a:r>
          </a:p>
        </p:txBody>
      </p:sp>
      <p:sp>
        <p:nvSpPr>
          <p:cNvPr id="3" name="Inhaltsplatzhalter 18">
            <a:extLst>
              <a:ext uri="{FF2B5EF4-FFF2-40B4-BE49-F238E27FC236}">
                <a16:creationId xmlns:a16="http://schemas.microsoft.com/office/drawing/2014/main" id="{722A59E8-4DC4-18C6-04BE-E59EF5F32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>
              <a:spcBef>
                <a:spcPts val="300"/>
              </a:spcBef>
            </a:pPr>
            <a:r>
              <a:rPr lang="de-DE" altLang="de-DE" dirty="0"/>
              <a:t>Einführung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Was ist </a:t>
            </a:r>
            <a:r>
              <a:rPr lang="de-DE" altLang="de-DE" dirty="0" err="1"/>
              <a:t>GitLab</a:t>
            </a:r>
            <a:endParaRPr lang="de-DE" altLang="de-DE" dirty="0"/>
          </a:p>
          <a:p>
            <a:pPr lvl="1">
              <a:spcBef>
                <a:spcPts val="300"/>
              </a:spcBef>
            </a:pPr>
            <a:r>
              <a:rPr lang="de-DE" altLang="de-DE" dirty="0" err="1"/>
              <a:t>Git</a:t>
            </a:r>
            <a:r>
              <a:rPr lang="de-DE" altLang="de-DE" dirty="0"/>
              <a:t> </a:t>
            </a:r>
            <a:r>
              <a:rPr lang="de-DE" altLang="de-DE" dirty="0" err="1"/>
              <a:t>vs</a:t>
            </a:r>
            <a:r>
              <a:rPr lang="de-DE" altLang="de-DE" dirty="0"/>
              <a:t> </a:t>
            </a:r>
            <a:r>
              <a:rPr lang="de-DE" altLang="de-DE" dirty="0" err="1"/>
              <a:t>GitLab</a:t>
            </a:r>
            <a:endParaRPr lang="de-DE" altLang="de-DE" dirty="0"/>
          </a:p>
          <a:p>
            <a:pPr lvl="1">
              <a:spcBef>
                <a:spcPts val="300"/>
              </a:spcBef>
            </a:pPr>
            <a:r>
              <a:rPr lang="de-DE" altLang="de-DE" dirty="0"/>
              <a:t>Versionen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Befehle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Strategien</a:t>
            </a:r>
          </a:p>
          <a:p>
            <a:pPr>
              <a:spcBef>
                <a:spcPts val="600"/>
              </a:spcBef>
            </a:pPr>
            <a:r>
              <a:rPr lang="de-DE" altLang="de-DE" dirty="0"/>
              <a:t>Arbeiten mit </a:t>
            </a:r>
            <a:r>
              <a:rPr lang="de-DE" altLang="de-DE" dirty="0" err="1"/>
              <a:t>GitLab</a:t>
            </a:r>
            <a:endParaRPr lang="de-DE" altLang="de-DE" dirty="0"/>
          </a:p>
          <a:p>
            <a:pPr lvl="1">
              <a:spcBef>
                <a:spcPts val="300"/>
              </a:spcBef>
            </a:pPr>
            <a:r>
              <a:rPr lang="de-DE" altLang="de-DE" dirty="0"/>
              <a:t>Projekte erstellen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Gruppen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Arbeiten im Projekt</a:t>
            </a:r>
          </a:p>
          <a:p>
            <a:pPr lvl="1">
              <a:spcBef>
                <a:spcPts val="300"/>
              </a:spcBef>
            </a:pPr>
            <a:r>
              <a:rPr lang="de-DE" altLang="de-DE" dirty="0" err="1"/>
              <a:t>Planing</a:t>
            </a:r>
            <a:r>
              <a:rPr lang="de-DE" altLang="de-DE" dirty="0"/>
              <a:t> Tools</a:t>
            </a:r>
          </a:p>
          <a:p>
            <a:pPr lvl="1">
              <a:spcBef>
                <a:spcPts val="300"/>
              </a:spcBef>
            </a:pPr>
            <a:r>
              <a:rPr lang="de-DE" altLang="de-DE" dirty="0" err="1"/>
              <a:t>Branches</a:t>
            </a:r>
            <a:r>
              <a:rPr lang="de-DE" altLang="de-DE" dirty="0"/>
              <a:t> und </a:t>
            </a:r>
            <a:r>
              <a:rPr lang="de-DE" altLang="de-DE" dirty="0" err="1"/>
              <a:t>Merge-Requests</a:t>
            </a:r>
            <a:endParaRPr lang="de-DE" altLang="de-DE" dirty="0"/>
          </a:p>
          <a:p>
            <a:pPr lvl="1"/>
            <a:endParaRPr lang="de-DE" altLang="de-DE" dirty="0"/>
          </a:p>
          <a:p>
            <a:pPr marL="0" indent="0">
              <a:buNone/>
            </a:pP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990645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93EE97B-3885-389E-5A65-634DB6612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39" y="1124744"/>
            <a:ext cx="8515508" cy="502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038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981075"/>
            <a:ext cx="8424936" cy="2231901"/>
          </a:xfrm>
        </p:spPr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Issues</a:t>
            </a:r>
            <a:r>
              <a:rPr lang="de-DE" altLang="de-DE" dirty="0"/>
              <a:t> können an Personen zugewiesen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Milestones, Fälligkeitsdatum und Time Tracking 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GitLab</a:t>
            </a:r>
            <a:r>
              <a:rPr lang="de-DE" altLang="de-DE" dirty="0"/>
              <a:t> bietet Möglichkeit, direkt aus </a:t>
            </a:r>
            <a:r>
              <a:rPr lang="de-DE" altLang="de-DE" dirty="0" err="1"/>
              <a:t>Issues</a:t>
            </a:r>
            <a:r>
              <a:rPr lang="de-DE" altLang="de-DE" dirty="0"/>
              <a:t> </a:t>
            </a:r>
            <a:r>
              <a:rPr lang="de-DE" altLang="de-DE" dirty="0" err="1"/>
              <a:t>Merge-Requests</a:t>
            </a:r>
            <a:r>
              <a:rPr lang="de-DE" altLang="de-DE" dirty="0"/>
              <a:t> oder </a:t>
            </a:r>
            <a:r>
              <a:rPr lang="de-DE" altLang="de-DE" dirty="0" err="1"/>
              <a:t>Branches</a:t>
            </a:r>
            <a:r>
              <a:rPr lang="de-DE" altLang="de-DE" dirty="0"/>
              <a:t> anzulegen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B3165D-769B-A2B9-86F4-9370B55ED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2759900"/>
            <a:ext cx="2226980" cy="2325284"/>
          </a:xfrm>
          <a:prstGeom prst="rect">
            <a:avLst/>
          </a:prstGeom>
        </p:spPr>
      </p:pic>
      <p:sp>
        <p:nvSpPr>
          <p:cNvPr id="5" name="Inhaltsplatzhalter 18">
            <a:extLst>
              <a:ext uri="{FF2B5EF4-FFF2-40B4-BE49-F238E27FC236}">
                <a16:creationId xmlns:a16="http://schemas.microsoft.com/office/drawing/2014/main" id="{E6A6527B-1EC0-D71E-F1C3-7C98568B6432}"/>
              </a:ext>
            </a:extLst>
          </p:cNvPr>
          <p:cNvSpPr txBox="1">
            <a:spLocks/>
          </p:cNvSpPr>
          <p:nvPr/>
        </p:nvSpPr>
        <p:spPr bwMode="auto">
          <a:xfrm>
            <a:off x="329394" y="4941168"/>
            <a:ext cx="8424936" cy="1223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Monotype Sorts" pitchFamily="2" charset="2"/>
              <a:buChar char="l"/>
              <a:defRPr sz="1600">
                <a:solidFill>
                  <a:schemeClr val="tx1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Monotype Sorts" pitchFamily="2" charset="2"/>
              <a:buChar char="l"/>
              <a:defRPr sz="1600">
                <a:solidFill>
                  <a:schemeClr val="tx1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Monotype Sorts" pitchFamily="2" charset="2"/>
              <a:buChar char="l"/>
              <a:defRPr sz="1600">
                <a:solidFill>
                  <a:schemeClr val="tx1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Monotype Sorts" pitchFamily="2" charset="2"/>
              <a:buChar char="l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kern="0" dirty="0" err="1"/>
              <a:t>Issues</a:t>
            </a:r>
            <a:r>
              <a:rPr lang="de-DE" altLang="de-DE" kern="0" dirty="0"/>
              <a:t> nach Erledigung schließen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Templates für </a:t>
            </a:r>
            <a:r>
              <a:rPr lang="de-DE" altLang="de-DE" dirty="0" err="1"/>
              <a:t>Issues</a:t>
            </a:r>
            <a:r>
              <a:rPr lang="de-DE" altLang="de-DE" dirty="0"/>
              <a:t> unter .</a:t>
            </a:r>
            <a:r>
              <a:rPr lang="de-DE" altLang="de-DE" dirty="0" err="1"/>
              <a:t>gitlab</a:t>
            </a:r>
            <a:r>
              <a:rPr lang="de-DE" altLang="de-DE" dirty="0"/>
              <a:t>/</a:t>
            </a:r>
            <a:r>
              <a:rPr lang="de-DE" altLang="de-DE" dirty="0" err="1"/>
              <a:t>issue_templates</a:t>
            </a:r>
            <a:r>
              <a:rPr lang="de-DE" altLang="de-DE" dirty="0"/>
              <a:t> mittels </a:t>
            </a:r>
            <a:r>
              <a:rPr lang="de-DE" altLang="de-DE" dirty="0" err="1"/>
              <a:t>Markdown</a:t>
            </a:r>
            <a:r>
              <a:rPr lang="de-DE" altLang="de-DE" dirty="0"/>
              <a:t> in eine .md Datei speichern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endParaRPr lang="de-DE" altLang="de-DE" kern="0" dirty="0"/>
          </a:p>
          <a:p>
            <a:pPr marL="457200"/>
            <a:endParaRPr lang="de-DE" altLang="de-DE" kern="0" dirty="0"/>
          </a:p>
        </p:txBody>
      </p:sp>
    </p:spTree>
    <p:extLst>
      <p:ext uri="{BB962C8B-B14F-4D97-AF65-F5344CB8AC3E}">
        <p14:creationId xmlns:p14="http://schemas.microsoft.com/office/powerpoint/2010/main" val="16434840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93EE97B-3885-389E-5A65-634DB6612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39" y="1124744"/>
            <a:ext cx="8515508" cy="502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115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358A61C-9942-BFE2-F39B-586E26AD06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280"/>
          <a:stretch/>
        </p:blipFill>
        <p:spPr>
          <a:xfrm>
            <a:off x="201897" y="1541675"/>
            <a:ext cx="8740205" cy="2952328"/>
          </a:xfrm>
          <a:prstGeom prst="rect">
            <a:avLst/>
          </a:prstGeom>
        </p:spPr>
      </p:pic>
      <p:sp>
        <p:nvSpPr>
          <p:cNvPr id="2" name="Inhaltsplatzhalter 18">
            <a:extLst>
              <a:ext uri="{FF2B5EF4-FFF2-40B4-BE49-F238E27FC236}">
                <a16:creationId xmlns:a16="http://schemas.microsoft.com/office/drawing/2014/main" id="{BA62B59A-9053-0FC3-1EA5-A7504D828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6"/>
            <a:ext cx="8516937" cy="567362"/>
          </a:xfrm>
        </p:spPr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 err="1"/>
              <a:t>Issue</a:t>
            </a:r>
            <a:r>
              <a:rPr lang="de-DE" altLang="de-DE" b="1" dirty="0"/>
              <a:t>-Liste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2586193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</a:t>
            </a:r>
            <a:r>
              <a:rPr lang="de-DE" altLang="de-DE" dirty="0"/>
              <a:t> Board als Software Management Tool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Kann zur Planung, Organisation und Visualisierung genutzt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Nutzung als Kanban oder </a:t>
            </a:r>
            <a:r>
              <a:rPr lang="de-DE" altLang="de-DE" dirty="0" err="1"/>
              <a:t>Scrum</a:t>
            </a:r>
            <a:r>
              <a:rPr lang="de-DE" altLang="de-DE" dirty="0"/>
              <a:t> Board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Einzelne </a:t>
            </a:r>
            <a:r>
              <a:rPr lang="de-DE" altLang="de-DE" dirty="0" err="1"/>
              <a:t>Issues</a:t>
            </a:r>
            <a:r>
              <a:rPr lang="de-DE" altLang="de-DE" dirty="0"/>
              <a:t> für Aufgaben angelegen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Board kann nach Labels strukturiert werden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</a:t>
            </a:r>
            <a:r>
              <a:rPr lang="de-DE" altLang="de-DE" dirty="0"/>
              <a:t>-Board</a:t>
            </a:r>
          </a:p>
        </p:txBody>
      </p:sp>
    </p:spTree>
    <p:extLst>
      <p:ext uri="{BB962C8B-B14F-4D97-AF65-F5344CB8AC3E}">
        <p14:creationId xmlns:p14="http://schemas.microsoft.com/office/powerpoint/2010/main" val="4371125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</a:t>
            </a:r>
            <a:r>
              <a:rPr lang="de-DE" altLang="de-DE" dirty="0"/>
              <a:t>-Board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785C9F9-ED5A-9AE2-61E9-9EB7B0357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63" y="1124744"/>
            <a:ext cx="8102674" cy="521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0200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</a:t>
            </a:r>
            <a:r>
              <a:rPr lang="de-DE" altLang="de-DE" dirty="0"/>
              <a:t>-Board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073268A-EEE6-AE98-F0EB-9EA11A1ADB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594"/>
          <a:stretch/>
        </p:blipFill>
        <p:spPr>
          <a:xfrm>
            <a:off x="382322" y="1556792"/>
            <a:ext cx="8379355" cy="4752528"/>
          </a:xfrm>
          <a:prstGeom prst="rect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E0B961BC-4273-2D9C-2604-2BBE3FFADCB0}"/>
              </a:ext>
            </a:extLst>
          </p:cNvPr>
          <p:cNvSpPr/>
          <p:nvPr/>
        </p:nvSpPr>
        <p:spPr bwMode="auto">
          <a:xfrm>
            <a:off x="7596336" y="1616188"/>
            <a:ext cx="720080" cy="288032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Inhaltsplatzhalter 18">
            <a:extLst>
              <a:ext uri="{FF2B5EF4-FFF2-40B4-BE49-F238E27FC236}">
                <a16:creationId xmlns:a16="http://schemas.microsoft.com/office/drawing/2014/main" id="{14B4C281-45C5-7AF6-E921-670B38B7F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6"/>
            <a:ext cx="8516937" cy="567362"/>
          </a:xfrm>
        </p:spPr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Neue Liste anlegen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4286855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Milestones können als Ziel angelegt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Issues</a:t>
            </a:r>
            <a:r>
              <a:rPr lang="de-DE" altLang="de-DE" dirty="0"/>
              <a:t> und </a:t>
            </a:r>
            <a:r>
              <a:rPr lang="de-DE" altLang="de-DE" dirty="0" err="1"/>
              <a:t>Merge-Requests</a:t>
            </a:r>
            <a:r>
              <a:rPr lang="de-DE" altLang="de-DE" dirty="0"/>
              <a:t> können an Milestones gekoppelt und dadurch gruppiert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Besitzen optionalen Start- und Endpunkt 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Milestones</a:t>
            </a:r>
          </a:p>
        </p:txBody>
      </p:sp>
    </p:spTree>
    <p:extLst>
      <p:ext uri="{BB962C8B-B14F-4D97-AF65-F5344CB8AC3E}">
        <p14:creationId xmlns:p14="http://schemas.microsoft.com/office/powerpoint/2010/main" val="18334532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Milestones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D644DA1-9086-2E66-47D7-80E3A90A6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87" y="1657118"/>
            <a:ext cx="8477625" cy="4220154"/>
          </a:xfrm>
          <a:prstGeom prst="rect">
            <a:avLst/>
          </a:prstGeom>
        </p:spPr>
      </p:pic>
      <p:sp>
        <p:nvSpPr>
          <p:cNvPr id="2" name="Inhaltsplatzhalter 18">
            <a:extLst>
              <a:ext uri="{FF2B5EF4-FFF2-40B4-BE49-F238E27FC236}">
                <a16:creationId xmlns:a16="http://schemas.microsoft.com/office/drawing/2014/main" id="{E7C1A087-9298-F1E5-1100-0F16825ED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6"/>
            <a:ext cx="8516937" cy="567362"/>
          </a:xfrm>
        </p:spPr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Neuen Milestone anlegen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7697249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Ermöglicht Dokumentation innerhalb des Projekts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Wird in einem separaten </a:t>
            </a:r>
            <a:r>
              <a:rPr lang="de-DE" altLang="de-DE" dirty="0" err="1"/>
              <a:t>Git</a:t>
            </a:r>
            <a:r>
              <a:rPr lang="de-DE" altLang="de-DE" dirty="0"/>
              <a:t>-Repository gespeichert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Keine direkte Versionierung zusammen mit dem Code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Ist in einzelne Seiten aufgeteilt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Ermöglicht Strukturierung in Unterseiten 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Wiki</a:t>
            </a:r>
          </a:p>
        </p:txBody>
      </p:sp>
    </p:spTree>
    <p:extLst>
      <p:ext uri="{BB962C8B-B14F-4D97-AF65-F5344CB8AC3E}">
        <p14:creationId xmlns:p14="http://schemas.microsoft.com/office/powerpoint/2010/main" val="4138502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 err="1"/>
              <a:t>GitLab</a:t>
            </a:r>
            <a:endParaRPr lang="de-DE" cap="none" dirty="0"/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Einführung in</a:t>
            </a:r>
          </a:p>
        </p:txBody>
      </p:sp>
    </p:spTree>
    <p:extLst>
      <p:ext uri="{BB962C8B-B14F-4D97-AF65-F5344CB8AC3E}">
        <p14:creationId xmlns:p14="http://schemas.microsoft.com/office/powerpoint/2010/main" val="30920473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 err="1"/>
              <a:t>Branches</a:t>
            </a:r>
            <a:r>
              <a:rPr lang="de-DE" cap="none" dirty="0"/>
              <a:t>, </a:t>
            </a:r>
            <a:r>
              <a:rPr lang="de-DE" cap="none" dirty="0" err="1"/>
              <a:t>Commits</a:t>
            </a:r>
            <a:r>
              <a:rPr lang="de-DE" cap="none" dirty="0"/>
              <a:t> &amp; </a:t>
            </a:r>
            <a:r>
              <a:rPr lang="de-DE" cap="none" dirty="0" err="1"/>
              <a:t>Merging</a:t>
            </a:r>
            <a:endParaRPr lang="de-DE" cap="none" dirty="0"/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04027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Erstellen eines Projektes legt Default Branch an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Default Branch wird als </a:t>
            </a:r>
            <a:r>
              <a:rPr lang="de-DE" altLang="de-DE" i="1" dirty="0" err="1"/>
              <a:t>protected</a:t>
            </a:r>
            <a:r>
              <a:rPr lang="de-DE" altLang="de-DE" dirty="0"/>
              <a:t> bezeichnet und kann nicht gelöscht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Einstellungen hierzu unter </a:t>
            </a:r>
            <a:r>
              <a:rPr lang="de-DE" altLang="de-DE" b="1" dirty="0"/>
              <a:t>Settings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 </a:t>
            </a:r>
            <a:r>
              <a:rPr lang="de-DE" altLang="de-DE" b="1" dirty="0">
                <a:sym typeface="Wingdings" panose="05000000000000000000" pitchFamily="2" charset="2"/>
              </a:rPr>
              <a:t>Repository</a:t>
            </a:r>
            <a:endParaRPr lang="de-DE" altLang="de-DE" dirty="0">
              <a:sym typeface="Wingdings" panose="05000000000000000000" pitchFamily="2" charset="2"/>
            </a:endParaRP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Neue </a:t>
            </a:r>
            <a:r>
              <a:rPr lang="de-DE" altLang="de-DE" dirty="0" err="1">
                <a:sym typeface="Wingdings" panose="05000000000000000000" pitchFamily="2" charset="2"/>
              </a:rPr>
              <a:t>Branches</a:t>
            </a:r>
            <a:r>
              <a:rPr lang="de-DE" altLang="de-DE" dirty="0">
                <a:sym typeface="Wingdings" panose="05000000000000000000" pitchFamily="2" charset="2"/>
              </a:rPr>
              <a:t> anlegen über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Projekt-Startseite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Unterpunkt Code </a:t>
            </a:r>
            <a:r>
              <a:rPr lang="de-DE" altLang="de-DE" dirty="0">
                <a:sym typeface="Wingdings" panose="05000000000000000000" pitchFamily="2" charset="2"/>
              </a:rPr>
              <a:t> </a:t>
            </a:r>
            <a:r>
              <a:rPr lang="de-DE" altLang="de-DE" dirty="0" err="1">
                <a:sym typeface="Wingdings" panose="05000000000000000000" pitchFamily="2" charset="2"/>
              </a:rPr>
              <a:t>Branches</a:t>
            </a:r>
            <a:endParaRPr lang="de-DE" altLang="de-DE" dirty="0">
              <a:sym typeface="Wingdings" panose="05000000000000000000" pitchFamily="2" charset="2"/>
            </a:endParaRP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Über </a:t>
            </a:r>
            <a:r>
              <a:rPr lang="de-DE" altLang="de-DE" dirty="0" err="1">
                <a:sym typeface="Wingdings" panose="05000000000000000000" pitchFamily="2" charset="2"/>
              </a:rPr>
              <a:t>Issues</a:t>
            </a:r>
            <a:endParaRPr lang="de-DE" altLang="de-DE" dirty="0">
              <a:sym typeface="Wingdings" panose="05000000000000000000" pitchFamily="2" charset="2"/>
            </a:endParaRP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Lokal und per Push in </a:t>
            </a:r>
            <a:r>
              <a:rPr lang="de-DE" altLang="de-DE" dirty="0" err="1">
                <a:sym typeface="Wingdings" panose="05000000000000000000" pitchFamily="2" charset="2"/>
              </a:rPr>
              <a:t>GitLab</a:t>
            </a:r>
            <a:r>
              <a:rPr lang="de-DE" altLang="de-DE" dirty="0">
                <a:sym typeface="Wingdings" panose="05000000000000000000" pitchFamily="2" charset="2"/>
              </a:rPr>
              <a:t> übertragen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Ist Branch abgeschlossen, wird üblicherweise ein </a:t>
            </a:r>
            <a:r>
              <a:rPr lang="de-DE" altLang="de-DE" dirty="0" err="1">
                <a:sym typeface="Wingdings" panose="05000000000000000000" pitchFamily="2" charset="2"/>
              </a:rPr>
              <a:t>Merge</a:t>
            </a:r>
            <a:r>
              <a:rPr lang="de-DE" altLang="de-DE" dirty="0">
                <a:sym typeface="Wingdings" panose="05000000000000000000" pitchFamily="2" charset="2"/>
              </a:rPr>
              <a:t>-Request (MR) gestellt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endParaRPr lang="de-DE" altLang="de-DE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Branches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1439909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Branches</a:t>
            </a:r>
            <a:endParaRPr lang="de-DE" alt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5171B72-53C5-830E-2A47-51C3DD1CC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30" y="1196752"/>
            <a:ext cx="8513939" cy="373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671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Commits</a:t>
            </a:r>
            <a:r>
              <a:rPr lang="de-DE" altLang="de-DE" dirty="0"/>
              <a:t> bietet die Möglichkeit, alle </a:t>
            </a:r>
            <a:r>
              <a:rPr lang="de-DE" altLang="de-DE" dirty="0" err="1"/>
              <a:t>Commits</a:t>
            </a:r>
            <a:r>
              <a:rPr lang="de-DE" altLang="de-DE" dirty="0"/>
              <a:t> einen ausgewählten </a:t>
            </a:r>
            <a:r>
              <a:rPr lang="de-DE" altLang="de-DE" dirty="0" err="1"/>
              <a:t>Branches</a:t>
            </a:r>
            <a:r>
              <a:rPr lang="de-DE" altLang="de-DE" dirty="0"/>
              <a:t> und deren Änderungen anzuzeigen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endParaRPr lang="de-DE" altLang="de-DE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Commits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805A2F7-C7B9-EF89-E815-23F9B8EFC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916832"/>
            <a:ext cx="8516937" cy="373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7825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Merge-Requests</a:t>
            </a:r>
            <a:r>
              <a:rPr lang="de-DE" altLang="de-DE" dirty="0"/>
              <a:t> sind Anfrage, um neue Änderungen in das Projekt einzubringen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Git-Merge</a:t>
            </a:r>
            <a:r>
              <a:rPr lang="de-DE" altLang="de-DE" dirty="0"/>
              <a:t> von </a:t>
            </a:r>
            <a:r>
              <a:rPr lang="de-DE" altLang="de-DE" dirty="0" err="1"/>
              <a:t>Branches</a:t>
            </a:r>
            <a:r>
              <a:rPr lang="de-DE" altLang="de-DE" dirty="0"/>
              <a:t> als Grundkonzept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Erweitert einfachen </a:t>
            </a:r>
            <a:r>
              <a:rPr lang="de-DE" altLang="de-DE" dirty="0" err="1"/>
              <a:t>Merge</a:t>
            </a:r>
            <a:r>
              <a:rPr lang="de-DE" altLang="de-DE" dirty="0"/>
              <a:t> um weitere Features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Bietet Option den Source Branch nach dem </a:t>
            </a:r>
            <a:r>
              <a:rPr lang="de-DE" altLang="de-DE" dirty="0" err="1"/>
              <a:t>Merge</a:t>
            </a:r>
            <a:r>
              <a:rPr lang="de-DE" altLang="de-DE" dirty="0"/>
              <a:t> zu löschen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Ermöglicht </a:t>
            </a:r>
            <a:r>
              <a:rPr lang="de-DE" altLang="de-DE" dirty="0" err="1"/>
              <a:t>Squashing</a:t>
            </a:r>
            <a:r>
              <a:rPr lang="de-DE" altLang="de-DE" dirty="0"/>
              <a:t> von </a:t>
            </a:r>
            <a:r>
              <a:rPr lang="de-DE" altLang="de-DE" dirty="0" err="1"/>
              <a:t>Commits</a:t>
            </a:r>
            <a:endParaRPr lang="de-DE" altLang="de-DE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Merge-Requests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0442255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Merge-Requests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76B49AC-433B-BB27-9E73-C412D1BA3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24744"/>
            <a:ext cx="8514692" cy="372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5776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Merge-Requests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F29E104-0A3F-A1BC-0EDF-7D6697945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12" y="1124744"/>
            <a:ext cx="7956376" cy="522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4009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 err="1"/>
              <a:t>Draft</a:t>
            </a:r>
            <a:r>
              <a:rPr lang="de-DE" altLang="de-DE" b="1" dirty="0"/>
              <a:t> </a:t>
            </a:r>
            <a:r>
              <a:rPr lang="de-DE" altLang="de-DE" dirty="0"/>
              <a:t>– </a:t>
            </a:r>
            <a:r>
              <a:rPr lang="de-DE" altLang="de-DE" dirty="0" err="1"/>
              <a:t>Merge</a:t>
            </a:r>
            <a:r>
              <a:rPr lang="de-DE" altLang="de-DE" dirty="0"/>
              <a:t> Request ist einsehbar, kann aber nicht </a:t>
            </a:r>
            <a:r>
              <a:rPr lang="de-DE" altLang="de-DE" dirty="0" err="1"/>
              <a:t>gemerged</a:t>
            </a:r>
            <a:r>
              <a:rPr lang="de-DE" altLang="de-DE" dirty="0"/>
              <a:t> werden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 err="1"/>
              <a:t>Assignee</a:t>
            </a:r>
            <a:r>
              <a:rPr lang="de-DE" altLang="de-DE" b="1" dirty="0"/>
              <a:t> </a:t>
            </a:r>
            <a:r>
              <a:rPr lang="de-DE" altLang="de-DE" dirty="0"/>
              <a:t>– Zugewiesene Person für das Einpflegen der Änderungen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/>
              <a:t>Reviewer </a:t>
            </a:r>
            <a:r>
              <a:rPr lang="de-DE" altLang="de-DE" dirty="0"/>
              <a:t>– können Änderungen durch </a:t>
            </a:r>
            <a:r>
              <a:rPr lang="de-DE" altLang="de-DE" i="1" dirty="0" err="1"/>
              <a:t>Approve</a:t>
            </a:r>
            <a:r>
              <a:rPr lang="de-DE" altLang="de-DE" i="1" dirty="0"/>
              <a:t> </a:t>
            </a:r>
            <a:r>
              <a:rPr lang="de-DE" altLang="de-DE" dirty="0"/>
              <a:t>bestätigen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/>
              <a:t>Milestone</a:t>
            </a:r>
            <a:r>
              <a:rPr lang="de-DE" altLang="de-DE" dirty="0"/>
              <a:t> – Zugehöriger Milestone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/>
              <a:t>Labels </a:t>
            </a:r>
            <a:r>
              <a:rPr lang="de-DE" altLang="de-DE" dirty="0"/>
              <a:t>– Kategorisierung und Einordnung des MR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Merge-Requests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1597471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GitLab</a:t>
            </a:r>
            <a:r>
              <a:rPr lang="de-DE" altLang="de-DE" dirty="0"/>
              <a:t> versucht durch Templates den MR mit Informationen anzureichern</a:t>
            </a:r>
          </a:p>
          <a:p>
            <a:pPr marL="9144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Generelle Templates können als Datei unter .</a:t>
            </a:r>
            <a:r>
              <a:rPr lang="de-DE" altLang="de-DE" dirty="0" err="1"/>
              <a:t>gitlab</a:t>
            </a:r>
            <a:r>
              <a:rPr lang="de-DE" altLang="de-DE" dirty="0"/>
              <a:t>/</a:t>
            </a:r>
            <a:r>
              <a:rPr lang="de-DE" altLang="de-DE" dirty="0" err="1"/>
              <a:t>merge_request_templates</a:t>
            </a:r>
            <a:r>
              <a:rPr lang="de-DE" altLang="de-DE" dirty="0"/>
              <a:t> mittels </a:t>
            </a:r>
            <a:r>
              <a:rPr lang="de-DE" altLang="de-DE" dirty="0" err="1"/>
              <a:t>Markdown</a:t>
            </a:r>
            <a:r>
              <a:rPr lang="de-DE" altLang="de-DE" dirty="0"/>
              <a:t> in eine .md Datei gespeichert werden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Merge</a:t>
            </a:r>
            <a:r>
              <a:rPr lang="de-DE" altLang="de-DE" dirty="0"/>
              <a:t>-Konflikte werden in der Übersicht angezeigt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Merge-Requests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CC8F638-DD05-BFB4-30B5-C5632874B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501" y="2780928"/>
            <a:ext cx="7812360" cy="197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054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Kleinere Konflikte über </a:t>
            </a:r>
            <a:r>
              <a:rPr lang="de-DE" altLang="de-DE" dirty="0" err="1"/>
              <a:t>GitLab</a:t>
            </a:r>
            <a:r>
              <a:rPr lang="de-DE" altLang="de-DE" dirty="0"/>
              <a:t> </a:t>
            </a:r>
            <a:r>
              <a:rPr lang="de-DE" altLang="de-DE" dirty="0" err="1"/>
              <a:t>aufgelösen</a:t>
            </a:r>
            <a:r>
              <a:rPr lang="de-DE" altLang="de-DE" dirty="0"/>
              <a:t>, größere lokal beheben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Merge-Requests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340D709-BDCE-A76E-12D8-DE860DAF7D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532"/>
          <a:stretch/>
        </p:blipFill>
        <p:spPr>
          <a:xfrm>
            <a:off x="503548" y="1412776"/>
            <a:ext cx="8136904" cy="354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989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Was ist </a:t>
            </a:r>
            <a:r>
              <a:rPr lang="de-DE" altLang="de-DE" b="1" dirty="0" err="1"/>
              <a:t>GitLab</a:t>
            </a:r>
            <a:r>
              <a:rPr lang="de-DE" altLang="de-DE" b="1" dirty="0"/>
              <a:t>?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2011 von Dimitri </a:t>
            </a:r>
            <a:r>
              <a:rPr lang="de-DE" altLang="de-DE" dirty="0" err="1"/>
              <a:t>Saparoschez</a:t>
            </a:r>
            <a:r>
              <a:rPr lang="de-DE" altLang="de-DE" dirty="0"/>
              <a:t> </a:t>
            </a:r>
            <a:br>
              <a:rPr lang="de-DE" altLang="de-DE" dirty="0"/>
            </a:br>
            <a:r>
              <a:rPr lang="de-DE" altLang="de-DE" dirty="0"/>
              <a:t>und Valery </a:t>
            </a:r>
            <a:r>
              <a:rPr lang="de-DE" altLang="de-DE" dirty="0" err="1"/>
              <a:t>Sizov</a:t>
            </a:r>
            <a:r>
              <a:rPr lang="de-DE" altLang="de-DE" dirty="0"/>
              <a:t> entwickelt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Service zur Softwareentwicklung </a:t>
            </a:r>
            <a:br>
              <a:rPr lang="de-DE" altLang="de-DE" dirty="0"/>
            </a:br>
            <a:r>
              <a:rPr lang="de-DE" altLang="de-DE" dirty="0"/>
              <a:t>und Versionsverwaltung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Hosting von </a:t>
            </a:r>
            <a:r>
              <a:rPr lang="de-DE" altLang="de-DE" dirty="0" err="1"/>
              <a:t>Git</a:t>
            </a:r>
            <a:r>
              <a:rPr lang="de-DE" altLang="de-DE" dirty="0"/>
              <a:t> Remote </a:t>
            </a:r>
            <a:r>
              <a:rPr lang="de-DE" altLang="de-DE" dirty="0" err="1"/>
              <a:t>Repositories</a:t>
            </a:r>
            <a:r>
              <a:rPr lang="de-DE" altLang="de-DE" dirty="0"/>
              <a:t> </a:t>
            </a:r>
            <a:br>
              <a:rPr lang="de-DE" altLang="de-DE" dirty="0"/>
            </a:br>
            <a:r>
              <a:rPr lang="de-DE" altLang="de-DE" dirty="0"/>
              <a:t>als Projekte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Zusätzliche Funktionen im Bereich:</a:t>
            </a:r>
          </a:p>
          <a:p>
            <a:pPr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</a:t>
            </a:r>
            <a:r>
              <a:rPr lang="de-DE" altLang="de-DE" dirty="0"/>
              <a:t>-Tracking: Verwaltung/</a:t>
            </a:r>
            <a:r>
              <a:rPr lang="de-DE" altLang="de-DE" dirty="0" err="1"/>
              <a:t>Verfolugung</a:t>
            </a:r>
            <a:r>
              <a:rPr lang="de-DE" altLang="de-DE" dirty="0"/>
              <a:t> von Aufgaben</a:t>
            </a:r>
          </a:p>
          <a:p>
            <a:pPr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Dokumentation</a:t>
            </a:r>
          </a:p>
          <a:p>
            <a:pPr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CI/CD (</a:t>
            </a:r>
            <a:r>
              <a:rPr lang="de-DE" altLang="de-DE" dirty="0" err="1"/>
              <a:t>Continuous</a:t>
            </a:r>
            <a:r>
              <a:rPr lang="de-DE" altLang="de-DE" dirty="0"/>
              <a:t> Integration/</a:t>
            </a:r>
            <a:r>
              <a:rPr lang="de-DE" altLang="de-DE" dirty="0" err="1"/>
              <a:t>Continuous</a:t>
            </a:r>
            <a:r>
              <a:rPr lang="de-DE" altLang="de-DE" dirty="0"/>
              <a:t> </a:t>
            </a:r>
            <a:r>
              <a:rPr lang="de-DE" altLang="de-DE" dirty="0" err="1"/>
              <a:t>Deployment</a:t>
            </a:r>
            <a:r>
              <a:rPr lang="de-DE" altLang="de-DE" dirty="0"/>
              <a:t>)</a:t>
            </a:r>
          </a:p>
          <a:p>
            <a:pPr lvl="1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C5E0A4-48A3-DB09-6C6F-41D8657E4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25" y="1772816"/>
            <a:ext cx="2805881" cy="613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>
              <a:buNone/>
            </a:pPr>
            <a:r>
              <a:rPr lang="de-DE" altLang="de-DE" b="1" dirty="0" err="1"/>
              <a:t>Git</a:t>
            </a:r>
            <a:r>
              <a:rPr lang="de-DE" altLang="de-DE" b="1" dirty="0"/>
              <a:t> </a:t>
            </a:r>
            <a:r>
              <a:rPr lang="de-DE" altLang="de-DE" b="1" dirty="0" err="1"/>
              <a:t>vs</a:t>
            </a:r>
            <a:r>
              <a:rPr lang="de-DE" altLang="de-DE" b="1" dirty="0"/>
              <a:t> </a:t>
            </a:r>
            <a:r>
              <a:rPr lang="de-DE" altLang="de-DE" b="1" dirty="0" err="1"/>
              <a:t>GitLab</a:t>
            </a:r>
            <a:br>
              <a:rPr lang="de-DE" altLang="de-DE" dirty="0"/>
            </a:br>
            <a:endParaRPr lang="de-DE" altLang="de-DE" dirty="0"/>
          </a:p>
          <a:p>
            <a:pPr marL="57150" indent="0">
              <a:buNone/>
            </a:pPr>
            <a:r>
              <a:rPr lang="de-DE" altLang="de-DE" dirty="0" err="1"/>
              <a:t>Git</a:t>
            </a:r>
            <a:endParaRPr lang="de-DE" altLang="de-DE" dirty="0"/>
          </a:p>
          <a:p>
            <a:pPr lvl="1"/>
            <a:r>
              <a:rPr lang="de-DE" altLang="de-DE" dirty="0"/>
              <a:t>Verteiltes Versionskontrollsystem zur lokalen Verwaltung von Dateien</a:t>
            </a:r>
          </a:p>
          <a:p>
            <a:pPr lvl="1"/>
            <a:r>
              <a:rPr lang="de-DE" altLang="de-DE" dirty="0"/>
              <a:t>Verfolgung und Speicherung von Änderungen an Dateien</a:t>
            </a:r>
          </a:p>
          <a:p>
            <a:pPr marL="57150" indent="0">
              <a:buNone/>
            </a:pPr>
            <a:endParaRPr lang="de-DE" altLang="de-DE" dirty="0"/>
          </a:p>
          <a:p>
            <a:pPr marL="57150" indent="0">
              <a:buNone/>
            </a:pPr>
            <a:r>
              <a:rPr lang="de-DE" altLang="de-DE" dirty="0" err="1"/>
              <a:t>GitLab</a:t>
            </a:r>
            <a:endParaRPr lang="de-DE" altLang="de-DE" dirty="0"/>
          </a:p>
          <a:p>
            <a:pPr lvl="1"/>
            <a:r>
              <a:rPr lang="de-DE" altLang="de-DE" dirty="0"/>
              <a:t>Umfassende </a:t>
            </a:r>
            <a:r>
              <a:rPr lang="de-DE" altLang="de-DE" dirty="0" err="1"/>
              <a:t>DevOps</a:t>
            </a:r>
            <a:r>
              <a:rPr lang="de-DE" altLang="de-DE" dirty="0"/>
              <a:t>-Plattform</a:t>
            </a:r>
          </a:p>
          <a:p>
            <a:pPr lvl="1"/>
            <a:r>
              <a:rPr lang="de-DE" altLang="de-DE" dirty="0"/>
              <a:t>Erweitert </a:t>
            </a:r>
            <a:r>
              <a:rPr lang="de-DE" altLang="de-DE" dirty="0" err="1"/>
              <a:t>Git</a:t>
            </a:r>
            <a:r>
              <a:rPr lang="de-DE" altLang="de-DE" dirty="0"/>
              <a:t> um Tools und Funktionen für Projektmanagement, Zusammenarbeit und Automatisierung</a:t>
            </a:r>
          </a:p>
          <a:p>
            <a:pPr lvl="1"/>
            <a:r>
              <a:rPr lang="de-DE" altLang="de-DE" dirty="0"/>
              <a:t>Zentrale Plattform zur Verwaltung von Projekten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</a:t>
            </a:r>
          </a:p>
        </p:txBody>
      </p:sp>
    </p:spTree>
    <p:extLst>
      <p:ext uri="{BB962C8B-B14F-4D97-AF65-F5344CB8AC3E}">
        <p14:creationId xmlns:p14="http://schemas.microsoft.com/office/powerpoint/2010/main" val="2635015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>
              <a:buNone/>
            </a:pPr>
            <a:r>
              <a:rPr lang="de-DE" altLang="de-DE" b="1" dirty="0"/>
              <a:t>Unterschiedliche </a:t>
            </a:r>
            <a:r>
              <a:rPr lang="de-DE" altLang="de-DE" b="1" dirty="0" err="1"/>
              <a:t>GitLab</a:t>
            </a:r>
            <a:r>
              <a:rPr lang="de-DE" altLang="de-DE" b="1" dirty="0"/>
              <a:t> Versionen</a:t>
            </a:r>
          </a:p>
          <a:p>
            <a:pPr marL="400050"/>
            <a:r>
              <a:rPr lang="de-DE" altLang="de-DE" dirty="0"/>
              <a:t>Free</a:t>
            </a:r>
          </a:p>
          <a:p>
            <a:pPr marL="800100" lvl="1"/>
            <a:r>
              <a:rPr lang="de-DE" altLang="de-DE" dirty="0"/>
              <a:t>Kostenlos und Open Source</a:t>
            </a:r>
          </a:p>
          <a:p>
            <a:pPr marL="800100" lvl="1"/>
            <a:r>
              <a:rPr lang="de-DE" altLang="de-DE" dirty="0"/>
              <a:t>Konzipiert für persönliche Projekte</a:t>
            </a:r>
          </a:p>
          <a:p>
            <a:pPr marL="800100" lvl="1"/>
            <a:r>
              <a:rPr lang="de-DE" altLang="de-DE" dirty="0"/>
              <a:t>400 </a:t>
            </a:r>
            <a:r>
              <a:rPr lang="de-DE" altLang="de-DE" dirty="0" err="1"/>
              <a:t>compute</a:t>
            </a:r>
            <a:r>
              <a:rPr lang="de-DE" altLang="de-DE" dirty="0"/>
              <a:t> </a:t>
            </a:r>
            <a:r>
              <a:rPr lang="de-DE" altLang="de-DE" dirty="0" err="1"/>
              <a:t>minutes</a:t>
            </a:r>
            <a:r>
              <a:rPr lang="de-DE" altLang="de-DE" dirty="0"/>
              <a:t> für CI/CD</a:t>
            </a:r>
          </a:p>
          <a:p>
            <a:pPr marL="800100" lvl="1"/>
            <a:r>
              <a:rPr lang="de-DE" altLang="de-DE" dirty="0"/>
              <a:t>Support nur über </a:t>
            </a:r>
            <a:r>
              <a:rPr lang="de-DE" altLang="de-DE" dirty="0" err="1"/>
              <a:t>GitLab</a:t>
            </a:r>
            <a:r>
              <a:rPr lang="de-DE" altLang="de-DE" dirty="0"/>
              <a:t> Forum</a:t>
            </a:r>
          </a:p>
          <a:p>
            <a:pPr marL="400050"/>
            <a:r>
              <a:rPr lang="de-DE" altLang="de-DE" dirty="0"/>
              <a:t>Premium</a:t>
            </a:r>
          </a:p>
          <a:p>
            <a:pPr marL="800100" lvl="1"/>
            <a:r>
              <a:rPr lang="de-DE" altLang="de-DE" dirty="0"/>
              <a:t>Für mittlere bis große Teams</a:t>
            </a:r>
          </a:p>
          <a:p>
            <a:pPr marL="800100" lvl="1"/>
            <a:r>
              <a:rPr lang="de-DE" altLang="de-DE" dirty="0"/>
              <a:t>Fortgeschrittene Features im Bereich Projektmanagement, Code Reviews sowie CI/CD</a:t>
            </a:r>
          </a:p>
          <a:p>
            <a:pPr marL="800100" lvl="1"/>
            <a:r>
              <a:rPr lang="de-DE" altLang="de-DE" dirty="0"/>
              <a:t>10.000 </a:t>
            </a:r>
            <a:r>
              <a:rPr lang="de-DE" altLang="de-DE" dirty="0" err="1"/>
              <a:t>compute</a:t>
            </a:r>
            <a:r>
              <a:rPr lang="de-DE" altLang="de-DE" dirty="0"/>
              <a:t> </a:t>
            </a:r>
            <a:r>
              <a:rPr lang="de-DE" altLang="de-DE" dirty="0" err="1"/>
              <a:t>minutes</a:t>
            </a:r>
            <a:r>
              <a:rPr lang="de-DE" altLang="de-DE" dirty="0"/>
              <a:t> für CI/CD</a:t>
            </a:r>
          </a:p>
          <a:p>
            <a:pPr marL="800100" lvl="1"/>
            <a:r>
              <a:rPr lang="de-DE" altLang="de-DE" dirty="0"/>
              <a:t>Support bei Problemen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</a:t>
            </a:r>
          </a:p>
        </p:txBody>
      </p:sp>
    </p:spTree>
    <p:extLst>
      <p:ext uri="{BB962C8B-B14F-4D97-AF65-F5344CB8AC3E}">
        <p14:creationId xmlns:p14="http://schemas.microsoft.com/office/powerpoint/2010/main" val="3564118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Ultimate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Kostenlos und Open Source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dirty="0">
                <a:solidFill>
                  <a:srgbClr val="000000"/>
                </a:solidFill>
                <a:effectLst/>
              </a:rPr>
              <a:t>Für Unternehmen und große Organisationen</a:t>
            </a:r>
            <a:endParaRPr lang="de-DE" dirty="0">
              <a:solidFill>
                <a:srgbClr val="000000"/>
              </a:solidFill>
            </a:endParaRP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Umfangreiche Statistiken zur Analyse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Erweiterte Funktionen insbesondere im Bereich Security und Automatisierung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50,000 </a:t>
            </a:r>
            <a:r>
              <a:rPr lang="de-DE" altLang="de-DE" dirty="0" err="1">
                <a:solidFill>
                  <a:srgbClr val="000000"/>
                </a:solidFill>
                <a:latin typeface="Arial" panose="020B0604020202020204" pitchFamily="34" charset="0"/>
              </a:rPr>
              <a:t>compute</a:t>
            </a: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de-DE" altLang="de-DE" dirty="0" err="1">
                <a:solidFill>
                  <a:srgbClr val="000000"/>
                </a:solidFill>
                <a:latin typeface="Arial" panose="020B0604020202020204" pitchFamily="34" charset="0"/>
              </a:rPr>
              <a:t>minutes</a:t>
            </a: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 für CI/CD</a:t>
            </a:r>
            <a:endParaRPr lang="de-DE" altLang="de-DE" dirty="0"/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Versionen können als SaaS auf GitLab.com oder selbst gehostete Instanz im eigenen Netzwerk betrieben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Zusätzliche Add-</a:t>
            </a:r>
            <a:r>
              <a:rPr lang="de-DE" altLang="de-DE" dirty="0" err="1"/>
              <a:t>ons</a:t>
            </a:r>
            <a:r>
              <a:rPr lang="de-DE" altLang="de-DE" dirty="0"/>
              <a:t> mit Fokus auf AI-Unterstützung für Premium und Ultimate verfügbar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</a:t>
            </a:r>
          </a:p>
        </p:txBody>
      </p:sp>
    </p:spTree>
    <p:extLst>
      <p:ext uri="{BB962C8B-B14F-4D97-AF65-F5344CB8AC3E}">
        <p14:creationId xmlns:p14="http://schemas.microsoft.com/office/powerpoint/2010/main" val="3943474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/>
              <a:t>Startseite und Projekte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2560771"/>
      </p:ext>
    </p:extLst>
  </p:cSld>
  <p:clrMapOvr>
    <a:masterClrMapping/>
  </p:clrMapOvr>
</p:sld>
</file>

<file path=ppt/theme/theme1.xml><?xml version="1.0" encoding="utf-8"?>
<a:theme xmlns:a="http://schemas.openxmlformats.org/drawingml/2006/main" name="vorlneu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anchor="ctr">
        <a:spAutoFit/>
      </a:bodyPr>
      <a:lstStyle>
        <a:defPPr eaLnBrk="1" hangingPunct="1">
          <a:defRPr sz="1800" dirty="0">
            <a:latin typeface="Arial" charset="0"/>
          </a:defRPr>
        </a:defPPr>
      </a:lstStyle>
    </a:txDef>
  </a:objectDefaults>
  <a:extraClrSchemeLst>
    <a:extraClrScheme>
      <a:clrScheme name="vorlneu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neu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enutzerdefiniertes Design">
  <a:themeElements>
    <a:clrScheme name="Benutzerdefiniertes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dirty="0">
            <a:latin typeface="Arial" pitchFamily="34" charset="0"/>
            <a:cs typeface="Arial" pitchFamily="34" charset="0"/>
          </a:defRPr>
        </a:defPPr>
      </a:lstStyle>
    </a:txDef>
  </a:objectDefaults>
  <a:extraClrSchemeLst>
    <a:extraClrScheme>
      <a:clrScheme name="Benutzerdefiniertes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vorlneu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anchor="ctr">
        <a:spAutoFit/>
      </a:bodyPr>
      <a:lstStyle>
        <a:defPPr eaLnBrk="1" hangingPunct="1">
          <a:defRPr sz="1800" dirty="0">
            <a:latin typeface="Arial" charset="0"/>
          </a:defRPr>
        </a:defPPr>
      </a:lstStyle>
    </a:txDef>
  </a:objectDefaults>
  <a:extraClrSchemeLst>
    <a:extraClrScheme>
      <a:clrScheme name="vorlneu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neu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vorlneu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anchor="ctr">
        <a:spAutoFit/>
      </a:bodyPr>
      <a:lstStyle>
        <a:defPPr eaLnBrk="1" hangingPunct="1">
          <a:defRPr sz="1800" dirty="0">
            <a:latin typeface="Arial" charset="0"/>
          </a:defRPr>
        </a:defPPr>
      </a:lstStyle>
    </a:txDef>
  </a:objectDefaults>
  <a:extraClrSchemeLst>
    <a:extraClrScheme>
      <a:clrScheme name="vorlneu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neu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PPT7</Template>
  <TotalTime>0</TotalTime>
  <Pages>1</Pages>
  <Words>1076</Words>
  <Application>Microsoft Office PowerPoint</Application>
  <PresentationFormat>Bildschirmpräsentation (4:3)</PresentationFormat>
  <Paragraphs>221</Paragraphs>
  <Slides>49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4</vt:i4>
      </vt:variant>
      <vt:variant>
        <vt:lpstr>Folientitel</vt:lpstr>
      </vt:variant>
      <vt:variant>
        <vt:i4>49</vt:i4>
      </vt:variant>
    </vt:vector>
  </HeadingPairs>
  <TitlesOfParts>
    <vt:vector size="58" baseType="lpstr">
      <vt:lpstr>Arial</vt:lpstr>
      <vt:lpstr>Consolas</vt:lpstr>
      <vt:lpstr>Monotype Sorts</vt:lpstr>
      <vt:lpstr>Times New Roman</vt:lpstr>
      <vt:lpstr>Wingdings</vt:lpstr>
      <vt:lpstr>vorlneu</vt:lpstr>
      <vt:lpstr>Benutzerdefiniertes Design</vt:lpstr>
      <vt:lpstr>1_vorlneu</vt:lpstr>
      <vt:lpstr>2_vorlneu</vt:lpstr>
      <vt:lpstr>GitLab</vt:lpstr>
      <vt:lpstr>Agenda</vt:lpstr>
      <vt:lpstr>Inhalt</vt:lpstr>
      <vt:lpstr>GitLab</vt:lpstr>
      <vt:lpstr>GitLab – Einführung </vt:lpstr>
      <vt:lpstr>GitLab – Einführung</vt:lpstr>
      <vt:lpstr>GitLab – Einführung</vt:lpstr>
      <vt:lpstr>GitLab – Einführung</vt:lpstr>
      <vt:lpstr>Startseite und Projekte</vt:lpstr>
      <vt:lpstr>Startseite &amp; Projekte</vt:lpstr>
      <vt:lpstr>Startseite &amp; Projekte</vt:lpstr>
      <vt:lpstr>Startseite &amp; Projekte</vt:lpstr>
      <vt:lpstr>Startseite &amp; Projekte</vt:lpstr>
      <vt:lpstr>Groups</vt:lpstr>
      <vt:lpstr>Groups</vt:lpstr>
      <vt:lpstr>Groups</vt:lpstr>
      <vt:lpstr>Groups</vt:lpstr>
      <vt:lpstr>Groups</vt:lpstr>
      <vt:lpstr>Clonen von Projekten</vt:lpstr>
      <vt:lpstr>Clonen von Projekten</vt:lpstr>
      <vt:lpstr>Clonen von Projekten</vt:lpstr>
      <vt:lpstr>Clonen von Projekten</vt:lpstr>
      <vt:lpstr>Clonen von Projekten</vt:lpstr>
      <vt:lpstr>Clonen von Projekten</vt:lpstr>
      <vt:lpstr>Clonen von Projekten</vt:lpstr>
      <vt:lpstr>Planing Tools</vt:lpstr>
      <vt:lpstr>Issues</vt:lpstr>
      <vt:lpstr>Labels</vt:lpstr>
      <vt:lpstr>Issues</vt:lpstr>
      <vt:lpstr>Issues</vt:lpstr>
      <vt:lpstr>Issues</vt:lpstr>
      <vt:lpstr>Issues</vt:lpstr>
      <vt:lpstr>Issues</vt:lpstr>
      <vt:lpstr>Issue-Board</vt:lpstr>
      <vt:lpstr>Issue-Board</vt:lpstr>
      <vt:lpstr>Issue-Board</vt:lpstr>
      <vt:lpstr>Milestones</vt:lpstr>
      <vt:lpstr>Milestones</vt:lpstr>
      <vt:lpstr>Wiki</vt:lpstr>
      <vt:lpstr>Branches, Commits &amp; Merging</vt:lpstr>
      <vt:lpstr>Branches</vt:lpstr>
      <vt:lpstr>Branches</vt:lpstr>
      <vt:lpstr>Commits</vt:lpstr>
      <vt:lpstr>Merge-Requests</vt:lpstr>
      <vt:lpstr>Merge-Requests</vt:lpstr>
      <vt:lpstr>Merge-Requests</vt:lpstr>
      <vt:lpstr>Merge-Requests</vt:lpstr>
      <vt:lpstr>Merge-Requests</vt:lpstr>
      <vt:lpstr>Merge-Requests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&lt;Titel&gt;</dc:title>
  <dc:creator>anderScore User4</dc:creator>
  <cp:lastModifiedBy>Keutner, Christopher</cp:lastModifiedBy>
  <cp:revision>16</cp:revision>
  <cp:lastPrinted>1996-08-01T16:36:58Z</cp:lastPrinted>
  <dcterms:created xsi:type="dcterms:W3CDTF">2024-05-03T10:07:43Z</dcterms:created>
  <dcterms:modified xsi:type="dcterms:W3CDTF">2024-06-09T22:55:19Z</dcterms:modified>
</cp:coreProperties>
</file>